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7" r:id="rId1"/>
  </p:sldMasterIdLst>
  <p:notesMasterIdLst>
    <p:notesMasterId r:id="rId32"/>
  </p:notesMasterIdLst>
  <p:handoutMasterIdLst>
    <p:handoutMasterId r:id="rId33"/>
  </p:handoutMasterIdLst>
  <p:sldIdLst>
    <p:sldId id="277" r:id="rId2"/>
    <p:sldId id="322" r:id="rId3"/>
    <p:sldId id="325" r:id="rId4"/>
    <p:sldId id="332" r:id="rId5"/>
    <p:sldId id="333" r:id="rId6"/>
    <p:sldId id="329" r:id="rId7"/>
    <p:sldId id="328" r:id="rId8"/>
    <p:sldId id="316" r:id="rId9"/>
    <p:sldId id="313" r:id="rId10"/>
    <p:sldId id="314" r:id="rId11"/>
    <p:sldId id="331" r:id="rId12"/>
    <p:sldId id="317" r:id="rId13"/>
    <p:sldId id="318" r:id="rId14"/>
    <p:sldId id="319" r:id="rId15"/>
    <p:sldId id="288" r:id="rId16"/>
    <p:sldId id="283" r:id="rId17"/>
    <p:sldId id="306" r:id="rId18"/>
    <p:sldId id="301" r:id="rId19"/>
    <p:sldId id="302" r:id="rId20"/>
    <p:sldId id="345" r:id="rId21"/>
    <p:sldId id="346" r:id="rId22"/>
    <p:sldId id="348" r:id="rId23"/>
    <p:sldId id="292" r:id="rId24"/>
    <p:sldId id="293" r:id="rId25"/>
    <p:sldId id="303" r:id="rId26"/>
    <p:sldId id="305" r:id="rId27"/>
    <p:sldId id="351" r:id="rId28"/>
    <p:sldId id="352" r:id="rId29"/>
    <p:sldId id="294" r:id="rId30"/>
    <p:sldId id="324" r:id="rId31"/>
  </p:sldIdLst>
  <p:sldSz cx="12192000" cy="6858000"/>
  <p:notesSz cx="6858000" cy="9144000"/>
  <p:defaultTextStyle>
    <a:defPPr>
      <a:defRPr lang="zh-CN"/>
    </a:defPPr>
    <a:lvl1pPr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5496" autoAdjust="0"/>
  </p:normalViewPr>
  <p:slideViewPr>
    <p:cSldViewPr>
      <p:cViewPr varScale="1">
        <p:scale>
          <a:sx n="79" d="100"/>
          <a:sy n="79" d="100"/>
        </p:scale>
        <p:origin x="105" y="5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56"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D51E29-EEA4-49A6-93CA-A636FEA00D39}" type="datetimeFigureOut">
              <a:rPr lang="zh-CN" altLang="en-US" smtClean="0"/>
              <a:t>2023/4/16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13806B-6947-4FEF-A059-BC3EEF59022D}" type="slidenum">
              <a:rPr lang="zh-CN" altLang="en-US" smtClean="0"/>
              <a:t>‹#›</a:t>
            </a:fld>
            <a:endParaRPr lang="zh-CN" altLang="en-US"/>
          </a:p>
        </p:txBody>
      </p:sp>
    </p:spTree>
    <p:extLst>
      <p:ext uri="{BB962C8B-B14F-4D97-AF65-F5344CB8AC3E}">
        <p14:creationId xmlns:p14="http://schemas.microsoft.com/office/powerpoint/2010/main" val="1472145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4710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B60062-98E4-4766-87C1-E1864411C658}" type="slidenum">
              <a:rPr lang="en-US" altLang="zh-CN"/>
              <a:pPr/>
              <a:t>‹#›</a:t>
            </a:fld>
            <a:endParaRPr lang="en-US" altLang="zh-CN"/>
          </a:p>
        </p:txBody>
      </p:sp>
    </p:spTree>
    <p:extLst>
      <p:ext uri="{BB962C8B-B14F-4D97-AF65-F5344CB8AC3E}">
        <p14:creationId xmlns:p14="http://schemas.microsoft.com/office/powerpoint/2010/main" val="3400051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1200" i="0" kern="1200" dirty="0">
                <a:solidFill>
                  <a:schemeClr val="tx1"/>
                </a:solidFill>
                <a:effectLst/>
                <a:latin typeface="Times New Roman" pitchFamily="18" charset="0"/>
                <a:ea typeface="宋体" pitchFamily="2" charset="-122"/>
                <a:cs typeface="+mn-cs"/>
              </a:rPr>
              <a:t>• When you define a PRIMARY KEY on your table, </a:t>
            </a:r>
            <a:r>
              <a:rPr kumimoji="1" lang="en-US" altLang="zh-CN" sz="1200" i="0" kern="1200" dirty="0" err="1">
                <a:solidFill>
                  <a:schemeClr val="tx1"/>
                </a:solidFill>
                <a:effectLst/>
                <a:latin typeface="Times New Roman" pitchFamily="18" charset="0"/>
                <a:ea typeface="宋体" pitchFamily="2" charset="-122"/>
                <a:cs typeface="+mn-cs"/>
              </a:rPr>
              <a:t>InnoDB</a:t>
            </a:r>
            <a:r>
              <a:rPr kumimoji="1" lang="en-US" altLang="zh-CN" sz="1200" i="0" kern="1200" dirty="0">
                <a:solidFill>
                  <a:schemeClr val="tx1"/>
                </a:solidFill>
                <a:effectLst/>
                <a:latin typeface="Times New Roman" pitchFamily="18" charset="0"/>
                <a:ea typeface="宋体" pitchFamily="2" charset="-122"/>
                <a:cs typeface="+mn-cs"/>
              </a:rPr>
              <a:t> uses it as the clustered index. Define a</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primary key for each table that you create. If there is no logical unique and non-null column or set of</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columns, add a new auto-increment column, whose values are filled in automatically.</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 If you do not define a PRIMARY KEY for your table, MySQL locates the first UNIQUE index where all</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the key columns are NOT NULL and </a:t>
            </a:r>
            <a:r>
              <a:rPr kumimoji="1" lang="en-US" altLang="zh-CN" sz="1200" i="0" kern="1200" dirty="0" err="1">
                <a:solidFill>
                  <a:schemeClr val="tx1"/>
                </a:solidFill>
                <a:effectLst/>
                <a:latin typeface="Times New Roman" pitchFamily="18" charset="0"/>
                <a:ea typeface="宋体" pitchFamily="2" charset="-122"/>
                <a:cs typeface="+mn-cs"/>
              </a:rPr>
              <a:t>InnoDB</a:t>
            </a:r>
            <a:r>
              <a:rPr kumimoji="1" lang="en-US" altLang="zh-CN" sz="1200" i="0" kern="1200" dirty="0">
                <a:solidFill>
                  <a:schemeClr val="tx1"/>
                </a:solidFill>
                <a:effectLst/>
                <a:latin typeface="Times New Roman" pitchFamily="18" charset="0"/>
                <a:ea typeface="宋体" pitchFamily="2" charset="-122"/>
                <a:cs typeface="+mn-cs"/>
              </a:rPr>
              <a:t> uses it as the clustered index.</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 If the table has no PRIMARY KEY or suitable UNIQUE index, </a:t>
            </a:r>
            <a:r>
              <a:rPr kumimoji="1" lang="en-US" altLang="zh-CN" sz="1200" i="0" kern="1200" dirty="0" err="1">
                <a:solidFill>
                  <a:schemeClr val="tx1"/>
                </a:solidFill>
                <a:effectLst/>
                <a:latin typeface="Times New Roman" pitchFamily="18" charset="0"/>
                <a:ea typeface="宋体" pitchFamily="2" charset="-122"/>
                <a:cs typeface="+mn-cs"/>
              </a:rPr>
              <a:t>InnoDB</a:t>
            </a:r>
            <a:r>
              <a:rPr kumimoji="1" lang="en-US" altLang="zh-CN" sz="1200" i="0" kern="1200" dirty="0">
                <a:solidFill>
                  <a:schemeClr val="tx1"/>
                </a:solidFill>
                <a:effectLst/>
                <a:latin typeface="Times New Roman" pitchFamily="18" charset="0"/>
                <a:ea typeface="宋体" pitchFamily="2" charset="-122"/>
                <a:cs typeface="+mn-cs"/>
              </a:rPr>
              <a:t> internally generates a hidden</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clustered index named GEN_CLUST_INDEX on a synthetic column containing row ID values. The</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rows are ordered by the ID that </a:t>
            </a:r>
            <a:r>
              <a:rPr kumimoji="1" lang="en-US" altLang="zh-CN" sz="1200" i="0" kern="1200" dirty="0" err="1">
                <a:solidFill>
                  <a:schemeClr val="tx1"/>
                </a:solidFill>
                <a:effectLst/>
                <a:latin typeface="Times New Roman" pitchFamily="18" charset="0"/>
                <a:ea typeface="宋体" pitchFamily="2" charset="-122"/>
                <a:cs typeface="+mn-cs"/>
              </a:rPr>
              <a:t>InnoDB</a:t>
            </a:r>
            <a:r>
              <a:rPr kumimoji="1" lang="en-US" altLang="zh-CN" sz="1200" i="0" kern="1200" dirty="0">
                <a:solidFill>
                  <a:schemeClr val="tx1"/>
                </a:solidFill>
                <a:effectLst/>
                <a:latin typeface="Times New Roman" pitchFamily="18" charset="0"/>
                <a:ea typeface="宋体" pitchFamily="2" charset="-122"/>
                <a:cs typeface="+mn-cs"/>
              </a:rPr>
              <a:t> assigns to the rows in such a table. The row ID is a 6-byte</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field that increases monotonically as new rows are inserted. Thus, the rows ordered by the row ID</a:t>
            </a:r>
            <a:br>
              <a:rPr kumimoji="1" lang="en-US" altLang="zh-CN" sz="1200" i="0" kern="1200" dirty="0">
                <a:solidFill>
                  <a:schemeClr val="tx1"/>
                </a:solidFill>
                <a:effectLst/>
                <a:latin typeface="Times New Roman" pitchFamily="18" charset="0"/>
                <a:ea typeface="宋体" pitchFamily="2" charset="-122"/>
                <a:cs typeface="+mn-cs"/>
              </a:rPr>
            </a:br>
            <a:r>
              <a:rPr kumimoji="1" lang="en-US" altLang="zh-CN" sz="1200" i="0" kern="1200" dirty="0">
                <a:solidFill>
                  <a:schemeClr val="tx1"/>
                </a:solidFill>
                <a:effectLst/>
                <a:latin typeface="Times New Roman" pitchFamily="18" charset="0"/>
                <a:ea typeface="宋体" pitchFamily="2" charset="-122"/>
                <a:cs typeface="+mn-cs"/>
              </a:rPr>
              <a:t>are physically in insertion order.</a:t>
            </a:r>
            <a:br>
              <a:rPr kumimoji="1" lang="en-US" altLang="zh-CN" sz="1200" i="0" kern="1200" dirty="0">
                <a:solidFill>
                  <a:schemeClr val="tx1"/>
                </a:solidFill>
                <a:effectLst/>
                <a:latin typeface="Times New Roman" pitchFamily="18" charset="0"/>
                <a:ea typeface="宋体" pitchFamily="2" charset="-122"/>
                <a:cs typeface="+mn-cs"/>
              </a:rPr>
            </a:br>
            <a:endParaRPr lang="zh-CN" altLang="en-US" dirty="0"/>
          </a:p>
        </p:txBody>
      </p:sp>
      <p:sp>
        <p:nvSpPr>
          <p:cNvPr id="4" name="灯片编号占位符 3"/>
          <p:cNvSpPr>
            <a:spLocks noGrp="1"/>
          </p:cNvSpPr>
          <p:nvPr>
            <p:ph type="sldNum" sz="quarter" idx="10"/>
          </p:nvPr>
        </p:nvSpPr>
        <p:spPr/>
        <p:txBody>
          <a:bodyPr/>
          <a:lstStyle/>
          <a:p>
            <a:fld id="{B6B60062-98E4-4766-87C1-E1864411C658}" type="slidenum">
              <a:rPr lang="en-US" altLang="zh-CN" smtClean="0"/>
              <a:pPr/>
              <a:t>13</a:t>
            </a:fld>
            <a:endParaRPr lang="en-US" altLang="zh-CN"/>
          </a:p>
        </p:txBody>
      </p:sp>
    </p:spTree>
    <p:extLst>
      <p:ext uri="{BB962C8B-B14F-4D97-AF65-F5344CB8AC3E}">
        <p14:creationId xmlns:p14="http://schemas.microsoft.com/office/powerpoint/2010/main" val="1286386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Tree>
    <p:extLst>
      <p:ext uri="{BB962C8B-B14F-4D97-AF65-F5344CB8AC3E}">
        <p14:creationId xmlns:p14="http://schemas.microsoft.com/office/powerpoint/2010/main" val="62367552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Ref idx="1001">
        <a:schemeClr val="bg1"/>
      </p:bgRef>
    </p:bg>
    <p:spTree>
      <p:nvGrpSpPr>
        <p:cNvPr id="1" name=""/>
        <p:cNvGrpSpPr/>
        <p:nvPr/>
      </p:nvGrpSpPr>
      <p:grpSpPr>
        <a:xfrm>
          <a:off x="0" y="0"/>
          <a:ext cx="0" cy="0"/>
          <a:chOff x="0" y="0"/>
          <a:chExt cx="0" cy="0"/>
        </a:xfrm>
      </p:grpSpPr>
      <p:sp>
        <p:nvSpPr>
          <p:cNvPr id="19" name="文本框 18"/>
          <p:cNvSpPr txBox="1"/>
          <p:nvPr userDrawn="1"/>
        </p:nvSpPr>
        <p:spPr>
          <a:xfrm>
            <a:off x="0" y="6418394"/>
            <a:ext cx="12192000" cy="381541"/>
          </a:xfrm>
          <a:prstGeom prst="rect">
            <a:avLst/>
          </a:prstGeom>
          <a:solidFill>
            <a:srgbClr val="FF0000"/>
          </a:solidFill>
        </p:spPr>
        <p:txBody>
          <a:bodyPr wrap="square" rtlCol="0">
            <a:spAutoFit/>
          </a:bodyPr>
          <a:lstStyle/>
          <a:p>
            <a:endParaRPr lang="zh-CN" altLang="en-US" sz="2400"/>
          </a:p>
        </p:txBody>
      </p:sp>
      <p:sp>
        <p:nvSpPr>
          <p:cNvPr id="2" name="标题 1"/>
          <p:cNvSpPr>
            <a:spLocks noGrp="1"/>
          </p:cNvSpPr>
          <p:nvPr>
            <p:ph type="title"/>
          </p:nvPr>
        </p:nvSpPr>
        <p:spPr>
          <a:xfrm>
            <a:off x="609600" y="130622"/>
            <a:ext cx="10972800" cy="730763"/>
          </a:xfrm>
        </p:spPr>
        <p:txBody>
          <a:bodyPr/>
          <a:lstStyle>
            <a:lvl1pPr algn="l">
              <a:defRPr sz="3600" b="1" baseline="0">
                <a:solidFill>
                  <a:schemeClr val="bg2">
                    <a:lumMod val="10000"/>
                  </a:schemeClr>
                </a:solidFill>
                <a:latin typeface="Consolas" panose="020B0609020204030204" pitchFamily="49" charset="0"/>
                <a:ea typeface="幼圆" panose="02010509060101010101" pitchFamily="49" charset="-122"/>
              </a:defRPr>
            </a:lvl1pPr>
          </a:lstStyle>
          <a:p>
            <a:r>
              <a:rPr lang="zh-CN" altLang="en-US" dirty="0"/>
              <a:t>单击此处编辑母版标题样式</a:t>
            </a:r>
          </a:p>
        </p:txBody>
      </p:sp>
      <p:sp>
        <p:nvSpPr>
          <p:cNvPr id="3" name="内容占位符 2"/>
          <p:cNvSpPr>
            <a:spLocks noGrp="1"/>
          </p:cNvSpPr>
          <p:nvPr>
            <p:ph idx="1"/>
          </p:nvPr>
        </p:nvSpPr>
        <p:spPr>
          <a:xfrm>
            <a:off x="609600" y="980728"/>
            <a:ext cx="10972800" cy="5390338"/>
          </a:xfrm>
        </p:spPr>
        <p:txBody>
          <a:bodyPr/>
          <a:lstStyle>
            <a:lvl1pPr>
              <a:defRPr sz="2400" b="0" kern="100" spc="-100" baseline="0">
                <a:solidFill>
                  <a:schemeClr val="bg2">
                    <a:lumMod val="10000"/>
                  </a:schemeClr>
                </a:solidFill>
                <a:latin typeface="Consolas" panose="020B0609020204030204" pitchFamily="49" charset="0"/>
                <a:ea typeface="幼圆" panose="02010509060101010101" pitchFamily="49" charset="-122"/>
              </a:defRPr>
            </a:lvl1pPr>
            <a:lvl2pPr>
              <a:defRPr sz="2000" baseline="0">
                <a:solidFill>
                  <a:schemeClr val="bg2">
                    <a:lumMod val="10000"/>
                  </a:schemeClr>
                </a:solidFill>
                <a:latin typeface="Consolas" panose="020B0609020204030204" pitchFamily="49" charset="0"/>
                <a:ea typeface="幼圆" panose="02010509060101010101" pitchFamily="49" charset="-122"/>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cxnSp>
        <p:nvCxnSpPr>
          <p:cNvPr id="5" name="直接连接符 4"/>
          <p:cNvCxnSpPr/>
          <p:nvPr userDrawn="1"/>
        </p:nvCxnSpPr>
        <p:spPr>
          <a:xfrm>
            <a:off x="0" y="90872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5243171" y="6453493"/>
            <a:ext cx="2220981" cy="307777"/>
          </a:xfrm>
          <a:prstGeom prst="rect">
            <a:avLst/>
          </a:prstGeom>
          <a:noFill/>
        </p:spPr>
        <p:txBody>
          <a:bodyPr wrap="square" rtlCol="0">
            <a:spAutoFit/>
          </a:bodyPr>
          <a:lstStyle/>
          <a:p>
            <a:pPr algn="ctr"/>
            <a:r>
              <a:rPr lang="en-US" altLang="zh-CN" sz="1400" b="1">
                <a:solidFill>
                  <a:schemeClr val="bg1"/>
                </a:solidFill>
                <a:latin typeface="+mn-lt"/>
                <a:ea typeface="+mj-ea"/>
                <a:cs typeface="Arial" panose="020B0604020202020204" pitchFamily="34" charset="0"/>
              </a:rPr>
              <a:t>B</a:t>
            </a:r>
            <a:r>
              <a:rPr lang="zh-CN" altLang="en-US" sz="1400" b="1">
                <a:solidFill>
                  <a:schemeClr val="bg1"/>
                </a:solidFill>
                <a:latin typeface="+mn-lt"/>
                <a:ea typeface="+mj-ea"/>
                <a:cs typeface="Arial" panose="020B0604020202020204" pitchFamily="34" charset="0"/>
              </a:rPr>
              <a:t>树索引</a:t>
            </a:r>
          </a:p>
        </p:txBody>
      </p:sp>
      <p:sp>
        <p:nvSpPr>
          <p:cNvPr id="6" name="文本框 5"/>
          <p:cNvSpPr txBox="1"/>
          <p:nvPr userDrawn="1"/>
        </p:nvSpPr>
        <p:spPr>
          <a:xfrm>
            <a:off x="10992543" y="6452610"/>
            <a:ext cx="768085" cy="307777"/>
          </a:xfrm>
          <a:prstGeom prst="rect">
            <a:avLst/>
          </a:prstGeom>
          <a:noFill/>
        </p:spPr>
        <p:txBody>
          <a:bodyPr wrap="square" rtlCol="0">
            <a:spAutoFit/>
          </a:bodyPr>
          <a:lstStyle/>
          <a:p>
            <a:pPr algn="r" rtl="0" fontAlgn="base">
              <a:spcBef>
                <a:spcPct val="0"/>
              </a:spcBef>
              <a:spcAft>
                <a:spcPct val="0"/>
              </a:spcAft>
            </a:pPr>
            <a:fld id="{2FA8B54D-5347-4AE6-9BB5-F8CAF14BE9FC}" type="slidenum">
              <a:rPr kumimoji="1" lang="en-US" altLang="zh-CN" sz="1400" b="1" kern="1200" smtClean="0">
                <a:solidFill>
                  <a:schemeClr val="bg1"/>
                </a:solidFill>
                <a:latin typeface="+mn-lt"/>
                <a:ea typeface="+mn-ea"/>
                <a:cs typeface="Arial" panose="020B0604020202020204" pitchFamily="34" charset="0"/>
              </a:rPr>
              <a:pPr algn="r" rtl="0" fontAlgn="base">
                <a:spcBef>
                  <a:spcPct val="0"/>
                </a:spcBef>
                <a:spcAft>
                  <a:spcPct val="0"/>
                </a:spcAft>
              </a:pPr>
              <a:t>‹#›</a:t>
            </a:fld>
            <a:endParaRPr kumimoji="1" lang="zh-CN" altLang="en-US" sz="1400" b="1" kern="1200">
              <a:solidFill>
                <a:schemeClr val="bg1"/>
              </a:solidFill>
              <a:latin typeface="+mn-lt"/>
              <a:ea typeface="+mn-ea"/>
              <a:cs typeface="Arial" panose="020B0604020202020204" pitchFamily="34" charset="0"/>
            </a:endParaRPr>
          </a:p>
        </p:txBody>
      </p:sp>
      <p:sp>
        <p:nvSpPr>
          <p:cNvPr id="8" name="文本框 7"/>
          <p:cNvSpPr txBox="1"/>
          <p:nvPr userDrawn="1"/>
        </p:nvSpPr>
        <p:spPr>
          <a:xfrm>
            <a:off x="606619" y="6444831"/>
            <a:ext cx="2177013" cy="307777"/>
          </a:xfrm>
          <a:prstGeom prst="rect">
            <a:avLst/>
          </a:prstGeom>
          <a:noFill/>
        </p:spPr>
        <p:txBody>
          <a:bodyPr wrap="square" rtlCol="0">
            <a:spAutoFit/>
          </a:bodyPr>
          <a:lstStyle/>
          <a:p>
            <a:pPr algn="l"/>
            <a:r>
              <a:rPr lang="en-US" altLang="zh-CN" sz="1400" b="1" dirty="0">
                <a:solidFill>
                  <a:schemeClr val="bg1"/>
                </a:solidFill>
                <a:latin typeface="+mn-lt"/>
                <a:ea typeface="+mn-ea"/>
                <a:cs typeface="Arial" panose="020B0604020202020204" pitchFamily="34" charset="0"/>
              </a:rPr>
              <a:t>MySQL</a:t>
            </a:r>
            <a:r>
              <a:rPr lang="zh-CN" altLang="en-US" sz="1400" b="1" dirty="0">
                <a:solidFill>
                  <a:schemeClr val="bg1"/>
                </a:solidFill>
                <a:latin typeface="+mn-lt"/>
                <a:ea typeface="+mj-ea"/>
                <a:cs typeface="Arial" panose="020B0604020202020204" pitchFamily="34" charset="0"/>
              </a:rPr>
              <a:t>数据库系统管理</a:t>
            </a:r>
          </a:p>
        </p:txBody>
      </p:sp>
    </p:spTree>
    <p:extLst>
      <p:ext uri="{BB962C8B-B14F-4D97-AF65-F5344CB8AC3E}">
        <p14:creationId xmlns:p14="http://schemas.microsoft.com/office/powerpoint/2010/main" val="35847101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99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89"/>
                </a:solidFill>
              </a:defRPr>
            </a:lvl1pPr>
          </a:lstStyle>
          <a:p>
            <a:endParaRPr lang="en-US" altLang="zh-CN"/>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entury Gothic" pitchFamily="34" charset="0"/>
          <a:ea typeface="幼圆" pitchFamily="49" charset="-122"/>
        </a:defRPr>
      </a:lvl2pPr>
      <a:lvl3pPr algn="ctr" rtl="0" eaLnBrk="1" fontAlgn="base" hangingPunct="1">
        <a:spcBef>
          <a:spcPct val="0"/>
        </a:spcBef>
        <a:spcAft>
          <a:spcPct val="0"/>
        </a:spcAft>
        <a:defRPr sz="4400">
          <a:solidFill>
            <a:schemeClr val="tx1"/>
          </a:solidFill>
          <a:latin typeface="Century Gothic" pitchFamily="34" charset="0"/>
          <a:ea typeface="幼圆" pitchFamily="49" charset="-122"/>
        </a:defRPr>
      </a:lvl3pPr>
      <a:lvl4pPr algn="ctr" rtl="0" eaLnBrk="1" fontAlgn="base" hangingPunct="1">
        <a:spcBef>
          <a:spcPct val="0"/>
        </a:spcBef>
        <a:spcAft>
          <a:spcPct val="0"/>
        </a:spcAft>
        <a:defRPr sz="4400">
          <a:solidFill>
            <a:schemeClr val="tx1"/>
          </a:solidFill>
          <a:latin typeface="Century Gothic" pitchFamily="34" charset="0"/>
          <a:ea typeface="幼圆" pitchFamily="49" charset="-122"/>
        </a:defRPr>
      </a:lvl4pPr>
      <a:lvl5pPr algn="ctr" rtl="0" eaLnBrk="1" fontAlgn="base" hangingPunct="1">
        <a:spcBef>
          <a:spcPct val="0"/>
        </a:spcBef>
        <a:spcAft>
          <a:spcPct val="0"/>
        </a:spcAft>
        <a:defRPr sz="4400">
          <a:solidFill>
            <a:schemeClr val="tx1"/>
          </a:solidFill>
          <a:latin typeface="Century Gothic" pitchFamily="34" charset="0"/>
          <a:ea typeface="幼圆" pitchFamily="49" charset="-122"/>
        </a:defRPr>
      </a:lvl5pPr>
      <a:lvl6pPr marL="457200" algn="ctr" rtl="0" eaLnBrk="1" fontAlgn="base" hangingPunct="1">
        <a:spcBef>
          <a:spcPct val="0"/>
        </a:spcBef>
        <a:spcAft>
          <a:spcPct val="0"/>
        </a:spcAft>
        <a:defRPr sz="4400">
          <a:solidFill>
            <a:schemeClr val="tx1"/>
          </a:solidFill>
          <a:latin typeface="Century Gothic" pitchFamily="34" charset="0"/>
          <a:ea typeface="幼圆" pitchFamily="49" charset="-122"/>
        </a:defRPr>
      </a:lvl6pPr>
      <a:lvl7pPr marL="914400" algn="ctr" rtl="0" eaLnBrk="1" fontAlgn="base" hangingPunct="1">
        <a:spcBef>
          <a:spcPct val="0"/>
        </a:spcBef>
        <a:spcAft>
          <a:spcPct val="0"/>
        </a:spcAft>
        <a:defRPr sz="4400">
          <a:solidFill>
            <a:schemeClr val="tx1"/>
          </a:solidFill>
          <a:latin typeface="Century Gothic" pitchFamily="34" charset="0"/>
          <a:ea typeface="幼圆" pitchFamily="49" charset="-122"/>
        </a:defRPr>
      </a:lvl7pPr>
      <a:lvl8pPr marL="1371600" algn="ctr" rtl="0" eaLnBrk="1" fontAlgn="base" hangingPunct="1">
        <a:spcBef>
          <a:spcPct val="0"/>
        </a:spcBef>
        <a:spcAft>
          <a:spcPct val="0"/>
        </a:spcAft>
        <a:defRPr sz="4400">
          <a:solidFill>
            <a:schemeClr val="tx1"/>
          </a:solidFill>
          <a:latin typeface="Century Gothic" pitchFamily="34" charset="0"/>
          <a:ea typeface="幼圆" pitchFamily="49" charset="-122"/>
        </a:defRPr>
      </a:lvl8pPr>
      <a:lvl9pPr marL="1828800" algn="ctr" rtl="0" eaLnBrk="1" fontAlgn="base" hangingPunct="1">
        <a:spcBef>
          <a:spcPct val="0"/>
        </a:spcBef>
        <a:spcAft>
          <a:spcPct val="0"/>
        </a:spcAft>
        <a:defRPr sz="4400">
          <a:solidFill>
            <a:schemeClr val="tx1"/>
          </a:solidFill>
          <a:latin typeface="Century Gothic" pitchFamily="34" charset="0"/>
          <a:ea typeface="幼圆" pitchFamily="49"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sz="9600">
                <a:solidFill>
                  <a:srgbClr val="FF0000"/>
                </a:solidFill>
                <a:latin typeface="华文琥珀" panose="02010800040101010101" pitchFamily="2" charset="-122"/>
                <a:ea typeface="华文琥珀" panose="02010800040101010101" pitchFamily="2" charset="-122"/>
              </a:rPr>
              <a:t>8</a:t>
            </a:r>
            <a:endParaRPr lang="zh-CN" altLang="en-US" sz="9600">
              <a:solidFill>
                <a:srgbClr val="FF0000"/>
              </a:solidFill>
              <a:latin typeface="华文琥珀" panose="02010800040101010101" pitchFamily="2" charset="-122"/>
              <a:ea typeface="华文琥珀" panose="02010800040101010101" pitchFamily="2" charset="-122"/>
            </a:endParaRPr>
          </a:p>
        </p:txBody>
      </p:sp>
      <p:sp>
        <p:nvSpPr>
          <p:cNvPr id="3" name="副标题 2"/>
          <p:cNvSpPr>
            <a:spLocks noGrp="1"/>
          </p:cNvSpPr>
          <p:nvPr>
            <p:ph type="subTitle" idx="1"/>
          </p:nvPr>
        </p:nvSpPr>
        <p:spPr>
          <a:xfrm>
            <a:off x="2927648" y="3501008"/>
            <a:ext cx="6400800" cy="1224136"/>
          </a:xfrm>
        </p:spPr>
        <p:txBody>
          <a:bodyPr/>
          <a:lstStyle/>
          <a:p>
            <a:r>
              <a:rPr lang="en-US" altLang="zh-CN" sz="6000" b="1">
                <a:solidFill>
                  <a:schemeClr val="bg2">
                    <a:lumMod val="10000"/>
                  </a:schemeClr>
                </a:solidFill>
                <a:latin typeface="Consolas" panose="020B0609020204030204" pitchFamily="49" charset="0"/>
              </a:rPr>
              <a:t>B</a:t>
            </a:r>
            <a:r>
              <a:rPr lang="zh-CN" altLang="en-US" sz="6000" b="1">
                <a:solidFill>
                  <a:schemeClr val="bg2">
                    <a:lumMod val="10000"/>
                  </a:schemeClr>
                </a:solidFill>
                <a:latin typeface="Consolas" panose="020B0609020204030204" pitchFamily="49" charset="0"/>
              </a:rPr>
              <a:t>树索引</a:t>
            </a:r>
            <a:endParaRPr lang="zh-CN" altLang="en-US" sz="6000" b="1">
              <a:solidFill>
                <a:schemeClr val="bg2">
                  <a:lumMod val="10000"/>
                </a:schemeClr>
              </a:solidFill>
              <a:latin typeface="+mn-ea"/>
            </a:endParaRPr>
          </a:p>
        </p:txBody>
      </p:sp>
    </p:spTree>
    <p:extLst>
      <p:ext uri="{BB962C8B-B14F-4D97-AF65-F5344CB8AC3E}">
        <p14:creationId xmlns:p14="http://schemas.microsoft.com/office/powerpoint/2010/main" val="213319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普通索引分支节点</a:t>
            </a:r>
          </a:p>
        </p:txBody>
      </p:sp>
      <p:sp>
        <p:nvSpPr>
          <p:cNvPr id="3" name="内容占位符 2"/>
          <p:cNvSpPr>
            <a:spLocks noGrp="1"/>
          </p:cNvSpPr>
          <p:nvPr>
            <p:ph idx="1"/>
          </p:nvPr>
        </p:nvSpPr>
        <p:spPr/>
        <p:txBody>
          <a:bodyPr/>
          <a:lstStyle/>
          <a:p>
            <a:r>
              <a:rPr lang="zh-CN" altLang="zh-CN" dirty="0"/>
              <a:t>当叶节点数据块超过一个时，每个叶节点数据块也会保存其前后数据块的块号，而</a:t>
            </a:r>
            <a:r>
              <a:rPr lang="en-US" altLang="zh-CN" dirty="0"/>
              <a:t>B</a:t>
            </a:r>
            <a:r>
              <a:rPr lang="zh-CN" altLang="zh-CN" dirty="0"/>
              <a:t>树索引会在叶节点上层产生一个新的分支节点，</a:t>
            </a:r>
            <a:r>
              <a:rPr lang="zh-CN" altLang="zh-CN" b="1" dirty="0"/>
              <a:t>在其中存储其下层每个数据块的第一个索引列值及此列值所在的数据</a:t>
            </a:r>
            <a:r>
              <a:rPr lang="zh-CN" altLang="en-US" b="1" dirty="0"/>
              <a:t>页页</a:t>
            </a:r>
            <a:r>
              <a:rPr lang="zh-CN" altLang="zh-CN" b="1" dirty="0"/>
              <a:t>号。</a:t>
            </a:r>
            <a:endParaRPr lang="en-US" altLang="zh-CN" b="1" dirty="0"/>
          </a:p>
          <a:p>
            <a:r>
              <a:rPr lang="zh-CN" altLang="zh-CN" dirty="0"/>
              <a:t>若由于索引数据量增大，导致分支节点数据块又超过一个，则又会在上层产生一个分支节点，</a:t>
            </a:r>
            <a:r>
              <a:rPr lang="zh-CN" altLang="zh-CN" b="1" dirty="0"/>
              <a:t>这个数据</a:t>
            </a:r>
            <a:r>
              <a:rPr lang="zh-CN" altLang="en-US" b="1" dirty="0"/>
              <a:t>页</a:t>
            </a:r>
            <a:r>
              <a:rPr lang="zh-CN" altLang="zh-CN" b="1" dirty="0"/>
              <a:t>也是存储下层每个数据</a:t>
            </a:r>
            <a:r>
              <a:rPr lang="zh-CN" altLang="en-US" b="1" dirty="0"/>
              <a:t>页</a:t>
            </a:r>
            <a:r>
              <a:rPr lang="zh-CN" altLang="zh-CN" b="1" dirty="0"/>
              <a:t>的第一个索引列值及此列值所在的数据</a:t>
            </a:r>
            <a:r>
              <a:rPr lang="zh-CN" altLang="en-US" b="1" dirty="0"/>
              <a:t>页页</a:t>
            </a:r>
            <a:r>
              <a:rPr lang="zh-CN" altLang="zh-CN" b="1" dirty="0"/>
              <a:t>号。</a:t>
            </a:r>
            <a:endParaRPr lang="en-US" altLang="zh-CN" b="1" dirty="0"/>
          </a:p>
          <a:p>
            <a:r>
              <a:rPr lang="en-US" altLang="zh-CN" dirty="0"/>
              <a:t>B</a:t>
            </a:r>
            <a:r>
              <a:rPr lang="zh-CN" altLang="zh-CN" dirty="0"/>
              <a:t>树索引的最上层分支节点总保持一</a:t>
            </a:r>
            <a:r>
              <a:rPr lang="zh-CN" altLang="zh-CN"/>
              <a:t>个数据</a:t>
            </a:r>
            <a:r>
              <a:rPr lang="zh-CN" altLang="en-US"/>
              <a:t>页</a:t>
            </a:r>
            <a:endParaRPr lang="zh-CN" altLang="en-US" b="1" dirty="0"/>
          </a:p>
          <a:p>
            <a:endParaRPr lang="zh-CN" altLang="en-US" dirty="0"/>
          </a:p>
        </p:txBody>
      </p:sp>
    </p:spTree>
    <p:extLst>
      <p:ext uri="{BB962C8B-B14F-4D97-AF65-F5344CB8AC3E}">
        <p14:creationId xmlns:p14="http://schemas.microsoft.com/office/powerpoint/2010/main" val="333193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t>
            </a:r>
            <a:r>
              <a:rPr lang="zh-CN" altLang="en-US" dirty="0"/>
              <a:t>树索引</a:t>
            </a:r>
          </a:p>
        </p:txBody>
      </p:sp>
      <p:sp>
        <p:nvSpPr>
          <p:cNvPr id="3" name="内容占位符 2"/>
          <p:cNvSpPr>
            <a:spLocks noGrp="1"/>
          </p:cNvSpPr>
          <p:nvPr>
            <p:ph idx="1"/>
          </p:nvPr>
        </p:nvSpPr>
        <p:spPr/>
        <p:txBody>
          <a:bodyPr/>
          <a:lstStyle/>
          <a:p>
            <a:r>
              <a:rPr lang="en-US" altLang="zh-CN" dirty="0"/>
              <a:t>1971</a:t>
            </a:r>
            <a:r>
              <a:rPr lang="zh-CN" altLang="zh-CN" dirty="0"/>
              <a:t>年</a:t>
            </a:r>
            <a:r>
              <a:rPr lang="zh-CN" altLang="en-US" dirty="0"/>
              <a:t>，</a:t>
            </a:r>
            <a:r>
              <a:rPr lang="zh-CN" altLang="zh-CN" dirty="0"/>
              <a:t>波音公司</a:t>
            </a:r>
            <a:r>
              <a:rPr lang="zh-CN" altLang="en-US" dirty="0"/>
              <a:t>，</a:t>
            </a:r>
            <a:r>
              <a:rPr lang="en-US" altLang="zh-CN" dirty="0"/>
              <a:t>Rudolf Bayer</a:t>
            </a:r>
            <a:r>
              <a:rPr lang="zh-CN" altLang="zh-CN" dirty="0"/>
              <a:t>与</a:t>
            </a:r>
            <a:r>
              <a:rPr lang="en-US" altLang="zh-CN" dirty="0"/>
              <a:t>Ed </a:t>
            </a:r>
            <a:r>
              <a:rPr lang="en-US" altLang="zh-CN" dirty="0" err="1"/>
              <a:t>McCreight</a:t>
            </a:r>
            <a:endParaRPr lang="en-US" altLang="zh-CN"/>
          </a:p>
          <a:p>
            <a:r>
              <a:rPr lang="en-US" altLang="zh-CN"/>
              <a:t>B</a:t>
            </a:r>
            <a:r>
              <a:rPr lang="zh-CN" altLang="zh-CN" dirty="0"/>
              <a:t>的含义尚无定论，一般认为表示</a:t>
            </a:r>
            <a:r>
              <a:rPr lang="en-US" altLang="zh-CN" dirty="0"/>
              <a:t>Boeing</a:t>
            </a:r>
            <a:r>
              <a:rPr lang="zh-CN" altLang="zh-CN" dirty="0"/>
              <a:t>、</a:t>
            </a:r>
            <a:r>
              <a:rPr lang="en-US" altLang="zh-CN" dirty="0"/>
              <a:t>Bayer</a:t>
            </a:r>
            <a:r>
              <a:rPr lang="zh-CN" altLang="zh-CN" dirty="0"/>
              <a:t>或</a:t>
            </a:r>
            <a:r>
              <a:rPr lang="en-US" altLang="zh-CN" dirty="0"/>
              <a:t>Balanced</a:t>
            </a:r>
            <a:endParaRPr lang="zh-CN" altLang="en-US" dirty="0"/>
          </a:p>
        </p:txBody>
      </p:sp>
    </p:spTree>
    <p:extLst>
      <p:ext uri="{BB962C8B-B14F-4D97-AF65-F5344CB8AC3E}">
        <p14:creationId xmlns:p14="http://schemas.microsoft.com/office/powerpoint/2010/main" val="22843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创建和删除索引</a:t>
            </a:r>
          </a:p>
        </p:txBody>
      </p:sp>
      <p:sp>
        <p:nvSpPr>
          <p:cNvPr id="3" name="内容占位符 2"/>
          <p:cNvSpPr>
            <a:spLocks noGrp="1"/>
          </p:cNvSpPr>
          <p:nvPr>
            <p:ph idx="1"/>
          </p:nvPr>
        </p:nvSpPr>
        <p:spPr/>
        <p:txBody>
          <a:bodyPr/>
          <a:lstStyle/>
          <a:p>
            <a:r>
              <a:rPr lang="zh-CN" altLang="en-US" dirty="0"/>
              <a:t>标准语法</a:t>
            </a:r>
            <a:endParaRPr lang="en-US" altLang="zh-CN" dirty="0"/>
          </a:p>
          <a:p>
            <a:pPr marL="0" indent="0">
              <a:buNone/>
            </a:pPr>
            <a:r>
              <a:rPr lang="en-US" altLang="zh-CN" dirty="0"/>
              <a:t>mysql&gt; create index </a:t>
            </a:r>
            <a:r>
              <a:rPr lang="en-US" altLang="zh-CN" dirty="0" err="1"/>
              <a:t>idx_ename</a:t>
            </a:r>
            <a:r>
              <a:rPr lang="en-US" altLang="zh-CN" dirty="0"/>
              <a:t> on </a:t>
            </a:r>
            <a:r>
              <a:rPr lang="en-US" altLang="zh-CN" dirty="0" err="1"/>
              <a:t>emp</a:t>
            </a:r>
            <a:r>
              <a:rPr lang="en-US" altLang="zh-CN" dirty="0"/>
              <a:t>(</a:t>
            </a:r>
            <a:r>
              <a:rPr lang="en-US" altLang="zh-CN" dirty="0" err="1"/>
              <a:t>ename</a:t>
            </a:r>
            <a:r>
              <a:rPr lang="en-US" altLang="zh-CN" dirty="0"/>
              <a:t>); </a:t>
            </a:r>
          </a:p>
          <a:p>
            <a:pPr marL="0" indent="0">
              <a:buNone/>
            </a:pPr>
            <a:r>
              <a:rPr lang="en-US" altLang="zh-CN" dirty="0"/>
              <a:t>mysql&gt; create index </a:t>
            </a:r>
            <a:r>
              <a:rPr lang="en-US" altLang="zh-CN" dirty="0" err="1"/>
              <a:t>idx_com</a:t>
            </a:r>
            <a:r>
              <a:rPr lang="en-US" altLang="zh-CN" dirty="0"/>
              <a:t> on </a:t>
            </a:r>
            <a:r>
              <a:rPr lang="en-US" altLang="zh-CN" dirty="0" err="1"/>
              <a:t>emp</a:t>
            </a:r>
            <a:r>
              <a:rPr lang="en-US" altLang="zh-CN" dirty="0"/>
              <a:t>(</a:t>
            </a:r>
            <a:r>
              <a:rPr lang="en-US" altLang="zh-CN" dirty="0" err="1"/>
              <a:t>empno</a:t>
            </a:r>
            <a:r>
              <a:rPr lang="en-US" altLang="zh-CN" dirty="0"/>
              <a:t>, </a:t>
            </a:r>
            <a:r>
              <a:rPr lang="en-US" altLang="zh-CN" dirty="0" err="1"/>
              <a:t>ename</a:t>
            </a:r>
            <a:r>
              <a:rPr lang="en-US" altLang="zh-CN" dirty="0"/>
              <a:t>, </a:t>
            </a:r>
            <a:r>
              <a:rPr lang="en-US" altLang="zh-CN" dirty="0" err="1"/>
              <a:t>sal</a:t>
            </a:r>
            <a:r>
              <a:rPr lang="en-US" altLang="zh-CN" dirty="0"/>
              <a:t>);</a:t>
            </a:r>
          </a:p>
          <a:p>
            <a:pPr marL="0" indent="0">
              <a:buNone/>
            </a:pPr>
            <a:r>
              <a:rPr lang="en-US" altLang="zh-CN" dirty="0"/>
              <a:t>mysql&gt; drop index </a:t>
            </a:r>
            <a:r>
              <a:rPr lang="en-US" altLang="zh-CN" dirty="0" err="1"/>
              <a:t>idx_ename</a:t>
            </a:r>
            <a:r>
              <a:rPr lang="en-US" altLang="zh-CN" dirty="0"/>
              <a:t> </a:t>
            </a:r>
            <a:r>
              <a:rPr lang="en-US" altLang="zh-CN" b="1" dirty="0"/>
              <a:t>on </a:t>
            </a:r>
            <a:r>
              <a:rPr lang="en-US" altLang="zh-CN" b="1" dirty="0" err="1"/>
              <a:t>emp</a:t>
            </a:r>
            <a:r>
              <a:rPr lang="en-US" altLang="zh-CN" dirty="0"/>
              <a:t>;</a:t>
            </a:r>
          </a:p>
          <a:p>
            <a:pPr marL="0" indent="0">
              <a:buNone/>
            </a:pPr>
            <a:endParaRPr lang="en-US" altLang="zh-CN" dirty="0"/>
          </a:p>
          <a:p>
            <a:r>
              <a:rPr lang="en-US" altLang="zh-CN" dirty="0"/>
              <a:t>MySQL</a:t>
            </a:r>
            <a:r>
              <a:rPr lang="zh-CN" altLang="en-US" dirty="0"/>
              <a:t>扩展语法</a:t>
            </a:r>
            <a:endParaRPr lang="en-US" altLang="zh-CN" dirty="0"/>
          </a:p>
          <a:p>
            <a:pPr marL="0" indent="0">
              <a:buNone/>
            </a:pPr>
            <a:r>
              <a:rPr lang="en-US" altLang="zh-CN" dirty="0"/>
              <a:t>mysql&gt; alter table t add index </a:t>
            </a:r>
            <a:r>
              <a:rPr lang="en-US" altLang="zh-CN" dirty="0" err="1"/>
              <a:t>idx_b</a:t>
            </a:r>
            <a:r>
              <a:rPr lang="en-US" altLang="zh-CN"/>
              <a:t>(b desc);  </a:t>
            </a:r>
            <a:endParaRPr lang="en-US" altLang="zh-CN" dirty="0"/>
          </a:p>
          <a:p>
            <a:pPr marL="0" indent="0">
              <a:buNone/>
            </a:pPr>
            <a:r>
              <a:rPr lang="en-US" altLang="zh-CN" dirty="0"/>
              <a:t>mysql&gt; alter table t drop index </a:t>
            </a:r>
            <a:r>
              <a:rPr lang="en-US" altLang="zh-CN" dirty="0" err="1"/>
              <a:t>idx_b</a:t>
            </a:r>
            <a:r>
              <a:rPr lang="en-US" altLang="zh-CN" dirty="0"/>
              <a:t>;</a:t>
            </a:r>
          </a:p>
          <a:p>
            <a:pPr marL="0" indent="0">
              <a:buNone/>
            </a:pPr>
            <a:r>
              <a:rPr lang="en-US" altLang="zh-CN" dirty="0"/>
              <a:t>mysql&gt; alter table </a:t>
            </a:r>
            <a:r>
              <a:rPr lang="en-US" altLang="zh-CN" dirty="0" err="1"/>
              <a:t>emp</a:t>
            </a:r>
            <a:r>
              <a:rPr lang="en-US" altLang="zh-CN" dirty="0"/>
              <a:t> alter index </a:t>
            </a:r>
            <a:r>
              <a:rPr lang="en-US" altLang="zh-CN" dirty="0" err="1"/>
              <a:t>idx_emp_ename</a:t>
            </a:r>
            <a:r>
              <a:rPr lang="en-US" altLang="zh-CN" dirty="0"/>
              <a:t> invisible;</a:t>
            </a:r>
          </a:p>
          <a:p>
            <a:pPr marL="0" indent="0">
              <a:buNone/>
            </a:pPr>
            <a:endParaRPr lang="en-US" altLang="zh-CN" dirty="0"/>
          </a:p>
          <a:p>
            <a:pPr marL="0" indent="0">
              <a:buNone/>
            </a:pPr>
            <a:r>
              <a:rPr lang="zh-CN" altLang="en-US" dirty="0">
                <a:latin typeface="楷体" panose="02010609060101010101" pitchFamily="49" charset="-122"/>
                <a:ea typeface="楷体" panose="02010609060101010101" pitchFamily="49" charset="-122"/>
              </a:rPr>
              <a:t>说明：</a:t>
            </a:r>
            <a:r>
              <a:rPr lang="en-US" altLang="zh-CN" dirty="0">
                <a:latin typeface="楷体" panose="02010609060101010101" pitchFamily="49" charset="-122"/>
                <a:ea typeface="楷体" panose="02010609060101010101" pitchFamily="49" charset="-122"/>
              </a:rPr>
              <a:t>MySQL</a:t>
            </a:r>
            <a:r>
              <a:rPr lang="zh-CN" altLang="en-US" dirty="0">
                <a:latin typeface="楷体" panose="02010609060101010101" pitchFamily="49" charset="-122"/>
                <a:ea typeface="楷体" panose="02010609060101010101" pitchFamily="49" charset="-122"/>
              </a:rPr>
              <a:t>不支持</a:t>
            </a:r>
            <a:r>
              <a:rPr lang="en-US" altLang="zh-CN" dirty="0">
                <a:latin typeface="楷体" panose="02010609060101010101" pitchFamily="49" charset="-122"/>
                <a:ea typeface="楷体" panose="02010609060101010101" pitchFamily="49" charset="-122"/>
              </a:rPr>
              <a:t>alter </a:t>
            </a:r>
            <a:r>
              <a:rPr lang="en-US" altLang="zh-CN">
                <a:latin typeface="楷体" panose="02010609060101010101" pitchFamily="49" charset="-122"/>
                <a:ea typeface="楷体" panose="02010609060101010101" pitchFamily="49" charset="-122"/>
              </a:rPr>
              <a:t>index</a:t>
            </a:r>
            <a:r>
              <a:rPr lang="zh-CN" altLang="en-US">
                <a:latin typeface="楷体" panose="02010609060101010101" pitchFamily="49" charset="-122"/>
                <a:ea typeface="楷体" panose="02010609060101010101" pitchFamily="49" charset="-122"/>
              </a:rPr>
              <a:t>语句，</a:t>
            </a:r>
            <a:r>
              <a:rPr lang="en-US" altLang="zh-CN">
                <a:latin typeface="楷体" panose="02010609060101010101" pitchFamily="49" charset="-122"/>
                <a:ea typeface="楷体" panose="02010609060101010101" pitchFamily="49" charset="-122"/>
              </a:rPr>
              <a:t>desc</a:t>
            </a:r>
            <a:r>
              <a:rPr lang="zh-CN" altLang="en-US">
                <a:latin typeface="楷体" panose="02010609060101010101" pitchFamily="49" charset="-122"/>
                <a:ea typeface="楷体" panose="02010609060101010101" pitchFamily="49" charset="-122"/>
              </a:rPr>
              <a:t>索引及</a:t>
            </a:r>
            <a:r>
              <a:rPr lang="en-US" altLang="zh-CN">
                <a:latin typeface="楷体" panose="02010609060101010101" pitchFamily="49" charset="-122"/>
                <a:ea typeface="楷体" panose="02010609060101010101" pitchFamily="49" charset="-122"/>
              </a:rPr>
              <a:t>invisible</a:t>
            </a:r>
            <a:r>
              <a:rPr lang="zh-CN" altLang="en-US">
                <a:latin typeface="楷体" panose="02010609060101010101" pitchFamily="49" charset="-122"/>
                <a:ea typeface="楷体" panose="02010609060101010101" pitchFamily="49" charset="-122"/>
              </a:rPr>
              <a:t>属性为</a:t>
            </a:r>
            <a:r>
              <a:rPr lang="en-US" altLang="zh-CN">
                <a:latin typeface="楷体" panose="02010609060101010101" pitchFamily="49" charset="-122"/>
                <a:ea typeface="楷体" panose="02010609060101010101" pitchFamily="49" charset="-122"/>
              </a:rPr>
              <a:t>8.0</a:t>
            </a:r>
            <a:r>
              <a:rPr lang="zh-CN" altLang="en-US">
                <a:latin typeface="楷体" panose="02010609060101010101" pitchFamily="49" charset="-122"/>
                <a:ea typeface="楷体" panose="02010609060101010101" pitchFamily="49" charset="-122"/>
              </a:rPr>
              <a:t>加入</a:t>
            </a:r>
            <a:endParaRPr lang="en-US" altLang="zh-CN" dirty="0">
              <a:latin typeface="楷体" panose="02010609060101010101" pitchFamily="49" charset="-122"/>
              <a:ea typeface="楷体" panose="02010609060101010101" pitchFamily="49" charset="-122"/>
            </a:endParaRPr>
          </a:p>
          <a:p>
            <a:pPr marL="0" indent="0">
              <a:buNone/>
            </a:pPr>
            <a:endParaRPr lang="zh-CN" altLang="en-US" dirty="0"/>
          </a:p>
        </p:txBody>
      </p:sp>
    </p:spTree>
    <p:extLst>
      <p:ext uri="{BB962C8B-B14F-4D97-AF65-F5344CB8AC3E}">
        <p14:creationId xmlns:p14="http://schemas.microsoft.com/office/powerpoint/2010/main" val="3946200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约束和索引</a:t>
            </a:r>
          </a:p>
        </p:txBody>
      </p:sp>
      <p:sp>
        <p:nvSpPr>
          <p:cNvPr id="3" name="内容占位符 2"/>
          <p:cNvSpPr>
            <a:spLocks noGrp="1"/>
          </p:cNvSpPr>
          <p:nvPr>
            <p:ph idx="1"/>
          </p:nvPr>
        </p:nvSpPr>
        <p:spPr/>
        <p:txBody>
          <a:bodyPr/>
          <a:lstStyle/>
          <a:p>
            <a:r>
              <a:rPr lang="zh-CN" altLang="en-US" dirty="0"/>
              <a:t>自动创建索引的约束类型</a:t>
            </a:r>
            <a:endParaRPr lang="en-US" altLang="zh-CN" dirty="0"/>
          </a:p>
          <a:p>
            <a:pPr lvl="1"/>
            <a:r>
              <a:rPr lang="zh-CN" altLang="en-US" dirty="0"/>
              <a:t>主键</a:t>
            </a:r>
            <a:endParaRPr lang="en-US" altLang="zh-CN" dirty="0"/>
          </a:p>
          <a:p>
            <a:pPr lvl="1"/>
            <a:r>
              <a:rPr lang="zh-CN" altLang="en-US" dirty="0"/>
              <a:t>唯一</a:t>
            </a:r>
            <a:endParaRPr lang="en-US" altLang="zh-CN" dirty="0"/>
          </a:p>
          <a:p>
            <a:pPr lvl="1"/>
            <a:r>
              <a:rPr lang="zh-CN" altLang="en-US" dirty="0"/>
              <a:t>外键</a:t>
            </a:r>
            <a:endParaRPr lang="en-US" altLang="zh-CN" dirty="0"/>
          </a:p>
          <a:p>
            <a:r>
              <a:rPr lang="zh-CN" altLang="en-US" dirty="0"/>
              <a:t>索引的命名</a:t>
            </a:r>
            <a:endParaRPr lang="en-US" altLang="zh-CN" dirty="0"/>
          </a:p>
          <a:p>
            <a:pPr lvl="1"/>
            <a:r>
              <a:rPr lang="zh-CN" altLang="en-US" dirty="0"/>
              <a:t>主键约束产生的索引名称总为</a:t>
            </a:r>
            <a:r>
              <a:rPr lang="en-US" altLang="zh-CN" dirty="0"/>
              <a:t>PRIAMRY</a:t>
            </a:r>
          </a:p>
          <a:p>
            <a:pPr lvl="1"/>
            <a:r>
              <a:rPr lang="zh-CN" altLang="en-US" dirty="0"/>
              <a:t>唯一和外键约束创建的索引与约束名称相同</a:t>
            </a:r>
            <a:endParaRPr lang="en-US" altLang="zh-CN" dirty="0"/>
          </a:p>
          <a:p>
            <a:pPr marL="0" indent="0">
              <a:buNone/>
            </a:pPr>
            <a:r>
              <a:rPr lang="en-US" altLang="zh-CN" dirty="0"/>
              <a:t>mysql&gt; use </a:t>
            </a:r>
            <a:r>
              <a:rPr lang="en-US" altLang="zh-CN" dirty="0" err="1"/>
              <a:t>information_schema</a:t>
            </a:r>
            <a:endParaRPr lang="en-US" altLang="zh-CN" dirty="0"/>
          </a:p>
          <a:p>
            <a:pPr marL="0" indent="0">
              <a:buNone/>
            </a:pPr>
            <a:r>
              <a:rPr lang="en-US" altLang="zh-CN" dirty="0"/>
              <a:t>mysql&gt; select i.name, t.name</a:t>
            </a:r>
          </a:p>
          <a:p>
            <a:pPr marL="0" indent="0">
              <a:buNone/>
            </a:pPr>
            <a:r>
              <a:rPr lang="en-US" altLang="zh-CN" dirty="0"/>
              <a:t>    -&gt; from </a:t>
            </a:r>
            <a:r>
              <a:rPr lang="en-US" altLang="zh-CN" dirty="0" err="1"/>
              <a:t>innodb_indexes</a:t>
            </a:r>
            <a:r>
              <a:rPr lang="en-US" altLang="zh-CN" dirty="0"/>
              <a:t> i, </a:t>
            </a:r>
            <a:r>
              <a:rPr lang="en-US" altLang="zh-CN" dirty="0" err="1"/>
              <a:t>innodb_tables</a:t>
            </a:r>
            <a:r>
              <a:rPr lang="en-US" altLang="zh-CN" dirty="0"/>
              <a:t> t</a:t>
            </a:r>
          </a:p>
          <a:p>
            <a:pPr marL="0" indent="0">
              <a:buNone/>
            </a:pPr>
            <a:r>
              <a:rPr lang="en-US" altLang="zh-CN" dirty="0"/>
              <a:t>    -&gt; where </a:t>
            </a:r>
            <a:r>
              <a:rPr lang="en-US" altLang="zh-CN" dirty="0" err="1"/>
              <a:t>i.table_id</a:t>
            </a:r>
            <a:r>
              <a:rPr lang="en-US" altLang="zh-CN" dirty="0"/>
              <a:t> = </a:t>
            </a:r>
            <a:r>
              <a:rPr lang="en-US" altLang="zh-CN" dirty="0" err="1"/>
              <a:t>t.table_id</a:t>
            </a:r>
            <a:r>
              <a:rPr lang="en-US" altLang="zh-CN" dirty="0"/>
              <a:t> and t.name = 'law/t';</a:t>
            </a:r>
          </a:p>
          <a:p>
            <a:pPr marL="0" indent="0">
              <a:buNone/>
            </a:pPr>
            <a:endParaRPr lang="zh-CN" altLang="en-US" dirty="0"/>
          </a:p>
        </p:txBody>
      </p:sp>
    </p:spTree>
    <p:extLst>
      <p:ext uri="{BB962C8B-B14F-4D97-AF65-F5344CB8AC3E}">
        <p14:creationId xmlns:p14="http://schemas.microsoft.com/office/powerpoint/2010/main" val="1801620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查询索引信息</a:t>
            </a:r>
          </a:p>
        </p:txBody>
      </p:sp>
      <p:sp>
        <p:nvSpPr>
          <p:cNvPr id="3" name="内容占位符 2"/>
          <p:cNvSpPr>
            <a:spLocks noGrp="1"/>
          </p:cNvSpPr>
          <p:nvPr>
            <p:ph idx="1"/>
          </p:nvPr>
        </p:nvSpPr>
        <p:spPr/>
        <p:txBody>
          <a:bodyPr/>
          <a:lstStyle/>
          <a:p>
            <a:pPr marL="0" indent="0">
              <a:buNone/>
            </a:pPr>
            <a:r>
              <a:rPr lang="en-US" altLang="zh-CN" dirty="0"/>
              <a:t>mysql&gt; show index from </a:t>
            </a:r>
            <a:r>
              <a:rPr lang="en-US" altLang="zh-CN" dirty="0" err="1"/>
              <a:t>law.c</a:t>
            </a:r>
            <a:r>
              <a:rPr lang="en-US" altLang="zh-CN" dirty="0"/>
              <a:t>;</a:t>
            </a:r>
            <a:endParaRPr lang="zh-CN" altLang="en-US" dirty="0"/>
          </a:p>
        </p:txBody>
      </p:sp>
    </p:spTree>
    <p:extLst>
      <p:ext uri="{BB962C8B-B14F-4D97-AF65-F5344CB8AC3E}">
        <p14:creationId xmlns:p14="http://schemas.microsoft.com/office/powerpoint/2010/main" val="2462177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D8F106-89C4-4776-B264-AFB968906DB0}"/>
              </a:ext>
            </a:extLst>
          </p:cNvPr>
          <p:cNvSpPr>
            <a:spLocks noGrp="1"/>
          </p:cNvSpPr>
          <p:nvPr>
            <p:ph type="title"/>
          </p:nvPr>
        </p:nvSpPr>
        <p:spPr/>
        <p:txBody>
          <a:bodyPr/>
          <a:lstStyle/>
          <a:p>
            <a:r>
              <a:rPr lang="zh-CN" altLang="en-US"/>
              <a:t>设置索引的可见性</a:t>
            </a:r>
          </a:p>
        </p:txBody>
      </p:sp>
      <p:sp>
        <p:nvSpPr>
          <p:cNvPr id="3" name="内容占位符 2">
            <a:extLst>
              <a:ext uri="{FF2B5EF4-FFF2-40B4-BE49-F238E27FC236}">
                <a16:creationId xmlns:a16="http://schemas.microsoft.com/office/drawing/2014/main" id="{0EBE0645-5387-4276-A4C1-93D38C420E0B}"/>
              </a:ext>
            </a:extLst>
          </p:cNvPr>
          <p:cNvSpPr>
            <a:spLocks noGrp="1"/>
          </p:cNvSpPr>
          <p:nvPr>
            <p:ph idx="1"/>
          </p:nvPr>
        </p:nvSpPr>
        <p:spPr/>
        <p:txBody>
          <a:bodyPr/>
          <a:lstStyle/>
          <a:p>
            <a:pPr marL="0" indent="0">
              <a:buNone/>
            </a:pPr>
            <a:r>
              <a:rPr lang="en-US" altLang="zh-CN" dirty="0"/>
              <a:t>mysql&gt; alter table t alter index </a:t>
            </a:r>
            <a:r>
              <a:rPr lang="en-US" altLang="zh-CN" dirty="0" err="1"/>
              <a:t>idx_b</a:t>
            </a:r>
            <a:r>
              <a:rPr lang="en-US" altLang="zh-CN" dirty="0"/>
              <a:t> invisible;</a:t>
            </a:r>
          </a:p>
          <a:p>
            <a:pPr marL="0" indent="0">
              <a:buNone/>
            </a:pPr>
            <a:r>
              <a:rPr lang="en-US" altLang="zh-CN" dirty="0"/>
              <a:t>mysql&gt; alter table t alter index </a:t>
            </a:r>
            <a:r>
              <a:rPr lang="en-US" altLang="zh-CN" dirty="0" err="1"/>
              <a:t>idx_b</a:t>
            </a:r>
            <a:r>
              <a:rPr lang="en-US" altLang="zh-CN" dirty="0"/>
              <a:t> visible;</a:t>
            </a:r>
          </a:p>
          <a:p>
            <a:pPr marL="0" indent="0">
              <a:buNone/>
            </a:pPr>
            <a:r>
              <a:rPr lang="en-US" altLang="zh-CN" dirty="0"/>
              <a:t>Query OK, 0 rows affected (0.06 sec)</a:t>
            </a:r>
          </a:p>
          <a:p>
            <a:pPr marL="0" indent="0">
              <a:buNone/>
            </a:pPr>
            <a:endParaRPr lang="en-US" altLang="zh-CN" dirty="0"/>
          </a:p>
          <a:p>
            <a:pPr marL="0" indent="0">
              <a:buNone/>
            </a:pPr>
            <a:r>
              <a:rPr lang="zh-CN" altLang="en-US" dirty="0">
                <a:latin typeface="楷体" panose="02010609060101010101" pitchFamily="49" charset="-122"/>
                <a:ea typeface="楷体" panose="02010609060101010101" pitchFamily="49" charset="-122"/>
              </a:rPr>
              <a:t>说明：主键索引不能设置为不可见。索引可见性由</a:t>
            </a:r>
            <a:r>
              <a:rPr lang="en-US" altLang="zh-CN" dirty="0">
                <a:latin typeface="楷体" panose="02010609060101010101" pitchFamily="49" charset="-122"/>
                <a:ea typeface="楷体" panose="02010609060101010101" pitchFamily="49" charset="-122"/>
              </a:rPr>
              <a:t>8.0</a:t>
            </a:r>
            <a:r>
              <a:rPr lang="zh-CN" altLang="en-US" dirty="0">
                <a:latin typeface="楷体" panose="02010609060101010101" pitchFamily="49" charset="-122"/>
                <a:ea typeface="楷体" panose="02010609060101010101" pitchFamily="49" charset="-122"/>
              </a:rPr>
              <a:t>版本引入</a:t>
            </a:r>
            <a:br>
              <a:rPr lang="en-US" altLang="zh-CN" dirty="0"/>
            </a:br>
            <a:endParaRPr lang="en-US" altLang="zh-CN" dirty="0"/>
          </a:p>
          <a:p>
            <a:pPr marL="0" indent="0">
              <a:buNone/>
            </a:pPr>
            <a:endParaRPr lang="zh-CN" altLang="en-US" dirty="0"/>
          </a:p>
        </p:txBody>
      </p:sp>
    </p:spTree>
    <p:extLst>
      <p:ext uri="{BB962C8B-B14F-4D97-AF65-F5344CB8AC3E}">
        <p14:creationId xmlns:p14="http://schemas.microsoft.com/office/powerpoint/2010/main" val="1408337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C10257-41CA-44DB-B6FA-606E002900EF}"/>
              </a:ext>
            </a:extLst>
          </p:cNvPr>
          <p:cNvSpPr>
            <a:spLocks noGrp="1"/>
          </p:cNvSpPr>
          <p:nvPr>
            <p:ph type="title"/>
          </p:nvPr>
        </p:nvSpPr>
        <p:spPr/>
        <p:txBody>
          <a:bodyPr/>
          <a:lstStyle/>
          <a:p>
            <a:r>
              <a:rPr lang="zh-CN" altLang="en-US"/>
              <a:t>使用索引的情形</a:t>
            </a:r>
          </a:p>
        </p:txBody>
      </p:sp>
      <p:sp>
        <p:nvSpPr>
          <p:cNvPr id="3" name="内容占位符 2">
            <a:extLst>
              <a:ext uri="{FF2B5EF4-FFF2-40B4-BE49-F238E27FC236}">
                <a16:creationId xmlns:a16="http://schemas.microsoft.com/office/drawing/2014/main" id="{B04F67DB-156A-42B7-ACAA-C3B5C4D9AF84}"/>
              </a:ext>
            </a:extLst>
          </p:cNvPr>
          <p:cNvSpPr>
            <a:spLocks noGrp="1"/>
          </p:cNvSpPr>
          <p:nvPr>
            <p:ph idx="1"/>
          </p:nvPr>
        </p:nvSpPr>
        <p:spPr/>
        <p:txBody>
          <a:bodyPr/>
          <a:lstStyle/>
          <a:p>
            <a:r>
              <a:rPr lang="zh-CN" altLang="en-US" b="1"/>
              <a:t>单表查询</a:t>
            </a:r>
            <a:endParaRPr lang="en-US" altLang="zh-CN" b="1"/>
          </a:p>
          <a:p>
            <a:pPr lvl="1"/>
            <a:r>
              <a:rPr lang="en-US" altLang="zh-CN"/>
              <a:t>where index_col = val (=, &gt;, &lt;, &lt;&gt;, between)</a:t>
            </a:r>
          </a:p>
          <a:p>
            <a:r>
              <a:rPr lang="zh-CN" altLang="en-US" b="1"/>
              <a:t>表连接的连接字段</a:t>
            </a:r>
            <a:endParaRPr lang="en-US" altLang="zh-CN" b="1"/>
          </a:p>
          <a:p>
            <a:r>
              <a:rPr lang="zh-CN" altLang="en-US" b="1"/>
              <a:t>其他</a:t>
            </a:r>
            <a:endParaRPr lang="en-US" altLang="zh-CN" b="1"/>
          </a:p>
          <a:p>
            <a:pPr lvl="1"/>
            <a:r>
              <a:rPr lang="en-US" altLang="zh-CN"/>
              <a:t>min(), max()</a:t>
            </a:r>
          </a:p>
          <a:p>
            <a:pPr lvl="1"/>
            <a:r>
              <a:rPr lang="en-US" altLang="zh-CN"/>
              <a:t>order by</a:t>
            </a:r>
          </a:p>
          <a:p>
            <a:pPr lvl="1"/>
            <a:r>
              <a:rPr lang="en-US" altLang="zh-CN"/>
              <a:t>distinct</a:t>
            </a:r>
          </a:p>
          <a:p>
            <a:pPr lvl="1"/>
            <a:r>
              <a:rPr lang="en-US" altLang="zh-CN"/>
              <a:t>group by</a:t>
            </a:r>
          </a:p>
          <a:p>
            <a:pPr lvl="1"/>
            <a:r>
              <a:rPr lang="zh-CN" altLang="en-US" b="1"/>
              <a:t>查询只涉及复合索引中的列</a:t>
            </a:r>
            <a:endParaRPr lang="en-US" altLang="zh-CN" b="1"/>
          </a:p>
          <a:p>
            <a:endParaRPr lang="zh-CN" altLang="en-US"/>
          </a:p>
        </p:txBody>
      </p:sp>
    </p:spTree>
    <p:extLst>
      <p:ext uri="{BB962C8B-B14F-4D97-AF65-F5344CB8AC3E}">
        <p14:creationId xmlns:p14="http://schemas.microsoft.com/office/powerpoint/2010/main" val="1241995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516D09-CBDF-4459-BE2D-B1A3C32D728C}"/>
              </a:ext>
            </a:extLst>
          </p:cNvPr>
          <p:cNvSpPr>
            <a:spLocks noGrp="1"/>
          </p:cNvSpPr>
          <p:nvPr>
            <p:ph type="title"/>
          </p:nvPr>
        </p:nvSpPr>
        <p:spPr/>
        <p:txBody>
          <a:bodyPr/>
          <a:lstStyle/>
          <a:p>
            <a:r>
              <a:rPr lang="en-US" altLang="zh-CN"/>
              <a:t>explain-</a:t>
            </a:r>
            <a:r>
              <a:rPr lang="zh-CN" altLang="en-US"/>
              <a:t>查看执行计划</a:t>
            </a:r>
          </a:p>
        </p:txBody>
      </p:sp>
      <p:sp>
        <p:nvSpPr>
          <p:cNvPr id="3" name="内容占位符 2">
            <a:extLst>
              <a:ext uri="{FF2B5EF4-FFF2-40B4-BE49-F238E27FC236}">
                <a16:creationId xmlns:a16="http://schemas.microsoft.com/office/drawing/2014/main" id="{2143AD03-17DA-4BEA-849D-697FEEB018C1}"/>
              </a:ext>
            </a:extLst>
          </p:cNvPr>
          <p:cNvSpPr>
            <a:spLocks noGrp="1"/>
          </p:cNvSpPr>
          <p:nvPr>
            <p:ph idx="1"/>
          </p:nvPr>
        </p:nvSpPr>
        <p:spPr/>
        <p:txBody>
          <a:bodyPr/>
          <a:lstStyle/>
          <a:p>
            <a:r>
              <a:rPr lang="en-US" altLang="zh-CN" dirty="0"/>
              <a:t>EXPLAIN works with SELECT, DELETE, INSERT, REPLACE, and UPDATE statements.</a:t>
            </a:r>
          </a:p>
          <a:p>
            <a:r>
              <a:rPr lang="en-US" altLang="zh-CN" dirty="0"/>
              <a:t>EXPLAIN returns a row of information for each table used in the SELECT statement. </a:t>
            </a:r>
          </a:p>
          <a:p>
            <a:r>
              <a:rPr lang="en-US" altLang="zh-CN" dirty="0"/>
              <a:t>It lists the tables in the output in the order that MySQL would read them while processing the statement. </a:t>
            </a:r>
          </a:p>
          <a:p>
            <a:r>
              <a:rPr lang="zh-CN" altLang="en-US" dirty="0"/>
              <a:t>只查看预估执行计划</a:t>
            </a:r>
            <a:endParaRPr lang="en-US" altLang="zh-CN" dirty="0"/>
          </a:p>
          <a:p>
            <a:r>
              <a:rPr lang="zh-CN" altLang="en-US" dirty="0"/>
              <a:t>若</a:t>
            </a:r>
            <a:r>
              <a:rPr lang="en-US" altLang="zh-CN" dirty="0"/>
              <a:t>from</a:t>
            </a:r>
            <a:r>
              <a:rPr lang="zh-CN" altLang="en-US" dirty="0"/>
              <a:t>子句有子查询，可能会实际执行</a:t>
            </a:r>
            <a:r>
              <a:rPr lang="zh-CN" altLang="en-US"/>
              <a:t>一部分任务</a:t>
            </a:r>
            <a:endParaRPr lang="en-US" altLang="zh-CN" dirty="0"/>
          </a:p>
        </p:txBody>
      </p:sp>
    </p:spTree>
    <p:extLst>
      <p:ext uri="{BB962C8B-B14F-4D97-AF65-F5344CB8AC3E}">
        <p14:creationId xmlns:p14="http://schemas.microsoft.com/office/powerpoint/2010/main" val="167808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ACAFAD-BD1A-4732-8807-CF94194CA5A2}"/>
              </a:ext>
            </a:extLst>
          </p:cNvPr>
          <p:cNvSpPr>
            <a:spLocks noGrp="1"/>
          </p:cNvSpPr>
          <p:nvPr>
            <p:ph type="title"/>
          </p:nvPr>
        </p:nvSpPr>
        <p:spPr/>
        <p:txBody>
          <a:bodyPr/>
          <a:lstStyle/>
          <a:p>
            <a:r>
              <a:rPr lang="zh-CN" altLang="en-US"/>
              <a:t>简单的执行计划</a:t>
            </a:r>
          </a:p>
        </p:txBody>
      </p:sp>
      <p:sp>
        <p:nvSpPr>
          <p:cNvPr id="3" name="内容占位符 2">
            <a:extLst>
              <a:ext uri="{FF2B5EF4-FFF2-40B4-BE49-F238E27FC236}">
                <a16:creationId xmlns:a16="http://schemas.microsoft.com/office/drawing/2014/main" id="{840B083F-F6B6-469E-8704-1A142AC8BC23}"/>
              </a:ext>
            </a:extLst>
          </p:cNvPr>
          <p:cNvSpPr>
            <a:spLocks noGrp="1"/>
          </p:cNvSpPr>
          <p:nvPr>
            <p:ph idx="1"/>
          </p:nvPr>
        </p:nvSpPr>
        <p:spPr/>
        <p:txBody>
          <a:bodyPr/>
          <a:lstStyle/>
          <a:p>
            <a:pPr marL="0" indent="0">
              <a:buNone/>
            </a:pPr>
            <a:r>
              <a:rPr lang="en-US" altLang="zh-CN" sz="1400" dirty="0"/>
              <a:t>mysql&gt; explain select </a:t>
            </a:r>
            <a:r>
              <a:rPr lang="en-US" altLang="zh-CN" sz="1400" dirty="0" err="1"/>
              <a:t>ename</a:t>
            </a:r>
            <a:r>
              <a:rPr lang="en-US" altLang="zh-CN" sz="1400" dirty="0"/>
              <a:t> from </a:t>
            </a:r>
            <a:r>
              <a:rPr lang="en-US" altLang="zh-CN" sz="1400" dirty="0" err="1"/>
              <a:t>emp</a:t>
            </a:r>
            <a:r>
              <a:rPr lang="en-US" altLang="zh-CN" sz="1400" dirty="0"/>
              <a:t> where </a:t>
            </a:r>
            <a:r>
              <a:rPr lang="en-US" altLang="zh-CN" sz="1400" dirty="0" err="1"/>
              <a:t>empno</a:t>
            </a:r>
            <a:r>
              <a:rPr lang="en-US" altLang="zh-CN" sz="1400" dirty="0"/>
              <a:t> = 7369;</a:t>
            </a:r>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a:t>
            </a:r>
            <a:r>
              <a:rPr lang="en-US" altLang="zh-CN" sz="1400" dirty="0" err="1"/>
              <a:t>const</a:t>
            </a:r>
            <a:r>
              <a:rPr lang="en-US" altLang="zh-CN" sz="1400" dirty="0"/>
              <a:t> | PRIMARY       | PRIMARY | 2       | </a:t>
            </a:r>
            <a:r>
              <a:rPr lang="en-US" altLang="zh-CN" sz="1400" dirty="0" err="1"/>
              <a:t>const</a:t>
            </a:r>
            <a:r>
              <a:rPr lang="en-US" altLang="zh-CN" sz="1400" dirty="0"/>
              <a:t> |    1 |   100.00 | NULL  |</a:t>
            </a:r>
          </a:p>
          <a:p>
            <a:pPr marL="0" indent="0">
              <a:buNone/>
            </a:pPr>
            <a:r>
              <a:rPr lang="en-US" altLang="zh-CN" sz="1400" dirty="0"/>
              <a:t>+----+-------------+-------+------------+-------+---------------+---------+---------+-------+------+----------+-------+</a:t>
            </a:r>
          </a:p>
          <a:p>
            <a:pPr marL="0" indent="0">
              <a:buNone/>
            </a:pPr>
            <a:r>
              <a:rPr lang="en-US" altLang="zh-CN" sz="1400" dirty="0"/>
              <a:t>1 row in set, 1 warning (0.00 sec)</a:t>
            </a:r>
          </a:p>
          <a:p>
            <a:pPr marL="0" indent="0">
              <a:buNone/>
            </a:pPr>
            <a:r>
              <a:rPr lang="en-US" altLang="zh-CN" sz="1400" dirty="0"/>
              <a:t>mysql&gt; explain select </a:t>
            </a:r>
            <a:r>
              <a:rPr lang="en-US" altLang="zh-CN" sz="1400" dirty="0" err="1"/>
              <a:t>ename</a:t>
            </a:r>
            <a:r>
              <a:rPr lang="en-US" altLang="zh-CN" sz="1400" dirty="0"/>
              <a:t> from </a:t>
            </a:r>
            <a:r>
              <a:rPr lang="en-US" altLang="zh-CN" sz="1400" dirty="0" err="1"/>
              <a:t>emp</a:t>
            </a:r>
            <a:r>
              <a:rPr lang="en-US" altLang="zh-CN" sz="1400" dirty="0"/>
              <a:t> where </a:t>
            </a:r>
            <a:r>
              <a:rPr lang="en-US" altLang="zh-CN" sz="1400" dirty="0" err="1"/>
              <a:t>empno</a:t>
            </a:r>
            <a:r>
              <a:rPr lang="en-US" altLang="zh-CN" sz="1400" dirty="0"/>
              <a:t> &gt; 7800;</a:t>
            </a:r>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range | PRIMARY       | PRIMARY | 2       | NULL |    5 |   100.00 | Using where |</a:t>
            </a:r>
          </a:p>
          <a:p>
            <a:pPr marL="0" indent="0">
              <a:buNone/>
            </a:pPr>
            <a:r>
              <a:rPr lang="en-US" altLang="zh-CN" sz="1400" dirty="0"/>
              <a:t>+----+-------------+-------+------------+-------+---------------+---------+---------+------+------+----------+-------------+</a:t>
            </a:r>
          </a:p>
          <a:p>
            <a:pPr marL="0" indent="0">
              <a:buNone/>
            </a:pPr>
            <a:r>
              <a:rPr lang="en-US" altLang="zh-CN" sz="1400" dirty="0"/>
              <a:t>1 row in set, 1 warning (0.00 sec)</a:t>
            </a:r>
          </a:p>
          <a:p>
            <a:pPr marL="0" indent="0">
              <a:buNone/>
            </a:pPr>
            <a:endParaRPr lang="en-US" altLang="zh-CN" sz="1400" dirty="0"/>
          </a:p>
          <a:p>
            <a:pPr marL="0" indent="0">
              <a:buNone/>
            </a:pPr>
            <a:endParaRPr lang="zh-CN" altLang="en-US" sz="1400" dirty="0"/>
          </a:p>
        </p:txBody>
      </p:sp>
    </p:spTree>
    <p:extLst>
      <p:ext uri="{BB962C8B-B14F-4D97-AF65-F5344CB8AC3E}">
        <p14:creationId xmlns:p14="http://schemas.microsoft.com/office/powerpoint/2010/main" val="1952237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6772E4-DB7F-4D59-93D6-EAF8C15137CC}"/>
              </a:ext>
            </a:extLst>
          </p:cNvPr>
          <p:cNvSpPr>
            <a:spLocks noGrp="1"/>
          </p:cNvSpPr>
          <p:nvPr>
            <p:ph type="title"/>
          </p:nvPr>
        </p:nvSpPr>
        <p:spPr/>
        <p:txBody>
          <a:bodyPr/>
          <a:lstStyle/>
          <a:p>
            <a:r>
              <a:rPr lang="zh-CN" altLang="en-US"/>
              <a:t>简单的执行计划</a:t>
            </a:r>
          </a:p>
        </p:txBody>
      </p:sp>
      <p:sp>
        <p:nvSpPr>
          <p:cNvPr id="3" name="内容占位符 2">
            <a:extLst>
              <a:ext uri="{FF2B5EF4-FFF2-40B4-BE49-F238E27FC236}">
                <a16:creationId xmlns:a16="http://schemas.microsoft.com/office/drawing/2014/main" id="{C795CF1A-F77A-4158-BD1B-B269FAA365DD}"/>
              </a:ext>
            </a:extLst>
          </p:cNvPr>
          <p:cNvSpPr>
            <a:spLocks noGrp="1"/>
          </p:cNvSpPr>
          <p:nvPr>
            <p:ph idx="1"/>
          </p:nvPr>
        </p:nvSpPr>
        <p:spPr/>
        <p:txBody>
          <a:bodyPr/>
          <a:lstStyle/>
          <a:p>
            <a:pPr marL="0" indent="0">
              <a:buNone/>
            </a:pPr>
            <a:r>
              <a:rPr lang="en-US" altLang="zh-CN" sz="1400" dirty="0"/>
              <a:t>mysql&gt; alter table </a:t>
            </a:r>
            <a:r>
              <a:rPr lang="en-US" altLang="zh-CN" sz="1400" dirty="0" err="1"/>
              <a:t>emp</a:t>
            </a:r>
            <a:r>
              <a:rPr lang="en-US" altLang="zh-CN" sz="1400" dirty="0"/>
              <a:t> drop primary key;</a:t>
            </a:r>
          </a:p>
          <a:p>
            <a:pPr marL="0" indent="0">
              <a:buNone/>
            </a:pPr>
            <a:r>
              <a:rPr lang="en-US" altLang="zh-CN" sz="1400" dirty="0"/>
              <a:t>Query OK, 12 rows affected (0.23 sec)</a:t>
            </a:r>
          </a:p>
          <a:p>
            <a:pPr marL="0" indent="0">
              <a:buNone/>
            </a:pPr>
            <a:r>
              <a:rPr lang="en-US" altLang="zh-CN" sz="1400" dirty="0"/>
              <a:t>Records: 12  Duplicates: 0  Warnings: 0</a:t>
            </a:r>
          </a:p>
          <a:p>
            <a:pPr marL="0" indent="0">
              <a:buNone/>
            </a:pPr>
            <a:endParaRPr lang="en-US" altLang="zh-CN" sz="1400" dirty="0"/>
          </a:p>
          <a:p>
            <a:pPr marL="0" indent="0">
              <a:buNone/>
            </a:pPr>
            <a:r>
              <a:rPr lang="en-US" altLang="zh-CN" sz="1400" dirty="0"/>
              <a:t>mysql&gt; explain select </a:t>
            </a:r>
            <a:r>
              <a:rPr lang="en-US" altLang="zh-CN" sz="1400" dirty="0" err="1"/>
              <a:t>ename</a:t>
            </a:r>
            <a:r>
              <a:rPr lang="en-US" altLang="zh-CN" sz="1400" dirty="0"/>
              <a:t> from </a:t>
            </a:r>
            <a:r>
              <a:rPr lang="en-US" altLang="zh-CN" sz="1400" dirty="0" err="1"/>
              <a:t>emp</a:t>
            </a:r>
            <a:r>
              <a:rPr lang="en-US" altLang="zh-CN" sz="1400" dirty="0"/>
              <a:t> where </a:t>
            </a:r>
            <a:r>
              <a:rPr lang="en-US" altLang="zh-CN" sz="1400" dirty="0" err="1"/>
              <a:t>empno</a:t>
            </a:r>
            <a:r>
              <a:rPr lang="en-US" altLang="zh-CN" sz="1400" dirty="0"/>
              <a:t> = 7369;</a:t>
            </a:r>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ALL  | NULL          | NULL | NULL    | NULL |   12 |    10.00 | Using where |</a:t>
            </a:r>
          </a:p>
          <a:p>
            <a:pPr marL="0" indent="0">
              <a:buNone/>
            </a:pPr>
            <a:r>
              <a:rPr lang="en-US" altLang="zh-CN" sz="1400" dirty="0"/>
              <a:t>+----+-------------+-------+------------+------+---------------+------+---------+------+------+----------+-------------+</a:t>
            </a:r>
          </a:p>
          <a:p>
            <a:pPr marL="0" indent="0">
              <a:buNone/>
            </a:pPr>
            <a:r>
              <a:rPr lang="en-US" altLang="zh-CN" sz="1400" dirty="0"/>
              <a:t>1 row in set, 1 warning (0.00 sec)</a:t>
            </a:r>
          </a:p>
          <a:p>
            <a:pPr marL="0" indent="0">
              <a:buNone/>
            </a:pPr>
            <a:endParaRPr lang="en-US" altLang="zh-CN" sz="1400" dirty="0"/>
          </a:p>
          <a:p>
            <a:pPr marL="0" indent="0">
              <a:buNone/>
            </a:pPr>
            <a:r>
              <a:rPr lang="en-US" altLang="zh-CN" sz="1400" dirty="0"/>
              <a:t>mysql&gt; explain select </a:t>
            </a:r>
            <a:r>
              <a:rPr lang="en-US" altLang="zh-CN" sz="1400" dirty="0" err="1"/>
              <a:t>ename</a:t>
            </a:r>
            <a:r>
              <a:rPr lang="en-US" altLang="zh-CN" sz="1400" dirty="0"/>
              <a:t> from </a:t>
            </a:r>
            <a:r>
              <a:rPr lang="en-US" altLang="zh-CN" sz="1400" dirty="0" err="1"/>
              <a:t>emp</a:t>
            </a:r>
            <a:r>
              <a:rPr lang="en-US" altLang="zh-CN" sz="1400" dirty="0"/>
              <a:t> where </a:t>
            </a:r>
            <a:r>
              <a:rPr lang="en-US" altLang="zh-CN" sz="1400" dirty="0" err="1"/>
              <a:t>empno</a:t>
            </a:r>
            <a:r>
              <a:rPr lang="en-US" altLang="zh-CN" sz="1400" dirty="0"/>
              <a:t> &gt; 7800;</a:t>
            </a:r>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ALL  | NULL          | NULL | NULL    | NULL |   12 |    33.33 | Using where |</a:t>
            </a:r>
          </a:p>
          <a:p>
            <a:pPr marL="0" indent="0">
              <a:buNone/>
            </a:pPr>
            <a:r>
              <a:rPr lang="en-US" altLang="zh-CN" sz="1400" dirty="0"/>
              <a:t>+----+-------------+-------+------------+------+---------------+------+---------+------+------+----------+-------------+</a:t>
            </a:r>
          </a:p>
          <a:p>
            <a:pPr marL="0" indent="0">
              <a:buNone/>
            </a:pPr>
            <a:r>
              <a:rPr lang="en-US" altLang="zh-CN" sz="1400" dirty="0"/>
              <a:t>1 row in set, 1 warning (0.00 sec)</a:t>
            </a:r>
          </a:p>
          <a:p>
            <a:pPr marL="0" indent="0">
              <a:buNone/>
            </a:pPr>
            <a:endParaRPr lang="zh-CN" altLang="en-US" sz="1400" dirty="0"/>
          </a:p>
        </p:txBody>
      </p:sp>
    </p:spTree>
    <p:extLst>
      <p:ext uri="{BB962C8B-B14F-4D97-AF65-F5344CB8AC3E}">
        <p14:creationId xmlns:p14="http://schemas.microsoft.com/office/powerpoint/2010/main" val="1647780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F44733-EEE5-42AC-B03B-14E9181F2189}"/>
              </a:ext>
            </a:extLst>
          </p:cNvPr>
          <p:cNvSpPr>
            <a:spLocks noGrp="1"/>
          </p:cNvSpPr>
          <p:nvPr>
            <p:ph type="title"/>
          </p:nvPr>
        </p:nvSpPr>
        <p:spPr/>
        <p:txBody>
          <a:bodyPr/>
          <a:lstStyle/>
          <a:p>
            <a:r>
              <a:rPr lang="zh-CN" altLang="en-US"/>
              <a:t>索引解决的问题</a:t>
            </a:r>
          </a:p>
        </p:txBody>
      </p:sp>
      <p:sp>
        <p:nvSpPr>
          <p:cNvPr id="3" name="内容占位符 2">
            <a:extLst>
              <a:ext uri="{FF2B5EF4-FFF2-40B4-BE49-F238E27FC236}">
                <a16:creationId xmlns:a16="http://schemas.microsoft.com/office/drawing/2014/main" id="{D895A3EB-7226-4ED6-9DC1-0D6A3CA954B2}"/>
              </a:ext>
            </a:extLst>
          </p:cNvPr>
          <p:cNvSpPr>
            <a:spLocks noGrp="1"/>
          </p:cNvSpPr>
          <p:nvPr>
            <p:ph idx="1"/>
          </p:nvPr>
        </p:nvSpPr>
        <p:spPr/>
        <p:txBody>
          <a:bodyPr/>
          <a:lstStyle/>
          <a:p>
            <a:r>
              <a:rPr lang="zh-CN" altLang="en-US"/>
              <a:t>提高查询速度</a:t>
            </a:r>
            <a:endParaRPr lang="en-US" altLang="zh-CN"/>
          </a:p>
          <a:p>
            <a:r>
              <a:rPr lang="zh-CN" altLang="en-US"/>
              <a:t>对</a:t>
            </a:r>
            <a:r>
              <a:rPr lang="en-US" altLang="zh-CN"/>
              <a:t>DML</a:t>
            </a:r>
            <a:r>
              <a:rPr lang="zh-CN" altLang="en-US"/>
              <a:t>语句附加真正行锁，以减少等待</a:t>
            </a:r>
          </a:p>
        </p:txBody>
      </p:sp>
    </p:spTree>
    <p:extLst>
      <p:ext uri="{BB962C8B-B14F-4D97-AF65-F5344CB8AC3E}">
        <p14:creationId xmlns:p14="http://schemas.microsoft.com/office/powerpoint/2010/main" val="289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97B593-475A-48A3-95F8-27627969AEBB}"/>
              </a:ext>
            </a:extLst>
          </p:cNvPr>
          <p:cNvSpPr>
            <a:spLocks noGrp="1"/>
          </p:cNvSpPr>
          <p:nvPr>
            <p:ph type="title"/>
          </p:nvPr>
        </p:nvSpPr>
        <p:spPr/>
        <p:txBody>
          <a:bodyPr/>
          <a:lstStyle/>
          <a:p>
            <a:r>
              <a:rPr lang="zh-CN" altLang="en-US"/>
              <a:t>执行计划中的</a:t>
            </a:r>
            <a:r>
              <a:rPr lang="en-US" altLang="zh-CN"/>
              <a:t>select_type</a:t>
            </a:r>
            <a:endParaRPr lang="zh-CN" altLang="en-US"/>
          </a:p>
        </p:txBody>
      </p:sp>
      <p:sp>
        <p:nvSpPr>
          <p:cNvPr id="3" name="内容占位符 2">
            <a:extLst>
              <a:ext uri="{FF2B5EF4-FFF2-40B4-BE49-F238E27FC236}">
                <a16:creationId xmlns:a16="http://schemas.microsoft.com/office/drawing/2014/main" id="{BFC9BD00-A65C-4B05-B1AE-B243937E9B9B}"/>
              </a:ext>
            </a:extLst>
          </p:cNvPr>
          <p:cNvSpPr>
            <a:spLocks noGrp="1"/>
          </p:cNvSpPr>
          <p:nvPr>
            <p:ph idx="1"/>
          </p:nvPr>
        </p:nvSpPr>
        <p:spPr/>
        <p:txBody>
          <a:bodyPr/>
          <a:lstStyle/>
          <a:p>
            <a:r>
              <a:rPr lang="en-US" altLang="zh-CN" b="1"/>
              <a:t>SIMPLE</a:t>
            </a:r>
            <a:r>
              <a:rPr lang="zh-CN" altLang="en-US"/>
              <a:t>：未使用子查询，并等</a:t>
            </a:r>
            <a:r>
              <a:rPr lang="en-US" altLang="zh-CN"/>
              <a:t> </a:t>
            </a:r>
          </a:p>
          <a:p>
            <a:r>
              <a:rPr lang="en-US" altLang="zh-CN"/>
              <a:t>PRIMARY</a:t>
            </a:r>
            <a:r>
              <a:rPr lang="zh-CN" altLang="en-US"/>
              <a:t>：使用子查询时，最外层的主查询</a:t>
            </a:r>
            <a:endParaRPr lang="en-US" altLang="zh-CN"/>
          </a:p>
          <a:p>
            <a:r>
              <a:rPr lang="en-US" altLang="zh-CN"/>
              <a:t>DERIVED</a:t>
            </a:r>
            <a:r>
              <a:rPr lang="zh-CN" altLang="en-US"/>
              <a:t>：</a:t>
            </a:r>
            <a:r>
              <a:rPr lang="en-US" altLang="zh-CN"/>
              <a:t>from</a:t>
            </a:r>
            <a:r>
              <a:rPr lang="zh-CN" altLang="en-US"/>
              <a:t>子句中的子查询</a:t>
            </a:r>
            <a:endParaRPr lang="en-US" altLang="zh-CN"/>
          </a:p>
          <a:p>
            <a:pPr lvl="1"/>
            <a:r>
              <a:rPr lang="en-US" altLang="zh-CN"/>
              <a:t>select * from (select deptno, sum(sal) from emp group by deptno) a</a:t>
            </a:r>
          </a:p>
          <a:p>
            <a:r>
              <a:rPr lang="en-US" altLang="zh-CN"/>
              <a:t>SUBQUERY</a:t>
            </a:r>
            <a:r>
              <a:rPr lang="zh-CN" altLang="en-US"/>
              <a:t>：非相关子查询，如</a:t>
            </a:r>
            <a:r>
              <a:rPr lang="en-US" altLang="zh-CN"/>
              <a:t>where</a:t>
            </a:r>
            <a:r>
              <a:rPr lang="zh-CN" altLang="en-US"/>
              <a:t>、</a:t>
            </a:r>
            <a:r>
              <a:rPr lang="en-US" altLang="zh-CN"/>
              <a:t>select</a:t>
            </a:r>
            <a:r>
              <a:rPr lang="zh-CN" altLang="en-US"/>
              <a:t>子句</a:t>
            </a:r>
            <a:endParaRPr lang="en-US" altLang="zh-CN"/>
          </a:p>
          <a:p>
            <a:pPr lvl="1"/>
            <a:r>
              <a:rPr lang="en-US" altLang="zh-CN"/>
              <a:t>select ename, sal from emp where sal = (select max(sal) from emp)</a:t>
            </a:r>
          </a:p>
          <a:p>
            <a:pPr lvl="1"/>
            <a:r>
              <a:rPr lang="en-US" altLang="zh-CN"/>
              <a:t>select (select max(sal) from emp) sal_t, ename from emp</a:t>
            </a:r>
          </a:p>
          <a:p>
            <a:r>
              <a:rPr lang="en-US" altLang="zh-CN"/>
              <a:t>DEPENDENT SUBQUERY</a:t>
            </a:r>
            <a:r>
              <a:rPr lang="zh-CN" altLang="en-US"/>
              <a:t>：相关子查询</a:t>
            </a:r>
            <a:r>
              <a:rPr lang="en-US" altLang="zh-CN"/>
              <a:t> </a:t>
            </a:r>
            <a:br>
              <a:rPr lang="en-US" altLang="zh-CN"/>
            </a:br>
            <a:r>
              <a:rPr lang="en-US" altLang="zh-CN"/>
              <a:t> </a:t>
            </a:r>
            <a:br>
              <a:rPr lang="en-US" altLang="zh-CN"/>
            </a:br>
            <a:br>
              <a:rPr lang="en-US" altLang="zh-CN"/>
            </a:br>
            <a:endParaRPr lang="zh-CN" altLang="en-US"/>
          </a:p>
        </p:txBody>
      </p:sp>
    </p:spTree>
    <p:extLst>
      <p:ext uri="{BB962C8B-B14F-4D97-AF65-F5344CB8AC3E}">
        <p14:creationId xmlns:p14="http://schemas.microsoft.com/office/powerpoint/2010/main" val="3470896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CB2D05-B31B-4A79-998A-02DAD7F3E31E}"/>
              </a:ext>
            </a:extLst>
          </p:cNvPr>
          <p:cNvSpPr>
            <a:spLocks noGrp="1"/>
          </p:cNvSpPr>
          <p:nvPr>
            <p:ph type="title"/>
          </p:nvPr>
        </p:nvSpPr>
        <p:spPr/>
        <p:txBody>
          <a:bodyPr/>
          <a:lstStyle/>
          <a:p>
            <a:r>
              <a:rPr lang="en-US" altLang="zh-CN"/>
              <a:t>type(access_type,json</a:t>
            </a:r>
            <a:r>
              <a:rPr lang="zh-CN" altLang="en-US"/>
              <a:t>格式</a:t>
            </a:r>
            <a:r>
              <a:rPr lang="en-US" altLang="zh-CN"/>
              <a:t>)</a:t>
            </a:r>
            <a:endParaRPr lang="zh-CN" altLang="en-US"/>
          </a:p>
        </p:txBody>
      </p:sp>
      <p:sp>
        <p:nvSpPr>
          <p:cNvPr id="3" name="内容占位符 2">
            <a:extLst>
              <a:ext uri="{FF2B5EF4-FFF2-40B4-BE49-F238E27FC236}">
                <a16:creationId xmlns:a16="http://schemas.microsoft.com/office/drawing/2014/main" id="{7BE19F70-00C7-4F45-B5B7-79262B364006}"/>
              </a:ext>
            </a:extLst>
          </p:cNvPr>
          <p:cNvSpPr>
            <a:spLocks noGrp="1"/>
          </p:cNvSpPr>
          <p:nvPr>
            <p:ph idx="1"/>
          </p:nvPr>
        </p:nvSpPr>
        <p:spPr/>
        <p:txBody>
          <a:bodyPr/>
          <a:lstStyle/>
          <a:p>
            <a:r>
              <a:rPr lang="en-US" altLang="zh-CN" b="1"/>
              <a:t>ALL</a:t>
            </a:r>
          </a:p>
          <a:p>
            <a:pPr lvl="1"/>
            <a:r>
              <a:rPr lang="zh-CN" altLang="en-US"/>
              <a:t>全表扫描，效率最低，所以用大写</a:t>
            </a:r>
            <a:endParaRPr lang="en-US" altLang="zh-CN"/>
          </a:p>
          <a:p>
            <a:r>
              <a:rPr lang="en-US" altLang="zh-CN"/>
              <a:t>index</a:t>
            </a:r>
          </a:p>
          <a:p>
            <a:pPr lvl="1"/>
            <a:r>
              <a:rPr lang="en-US" altLang="zh-CN"/>
              <a:t>perform a full index scan, this may be chosen in combination of using a covering index</a:t>
            </a:r>
          </a:p>
          <a:p>
            <a:r>
              <a:rPr lang="en-US" altLang="zh-CN"/>
              <a:t>const</a:t>
            </a:r>
          </a:p>
          <a:p>
            <a:pPr lvl="1"/>
            <a:r>
              <a:rPr lang="zh-CN" altLang="en-US"/>
              <a:t>最多返回一行，在使用主键索引或唯一索引时。</a:t>
            </a:r>
            <a:endParaRPr lang="en-US" altLang="zh-CN"/>
          </a:p>
          <a:p>
            <a:pPr lvl="1"/>
            <a:r>
              <a:rPr lang="en-US" altLang="zh-CN"/>
              <a:t>select * from emp where empno = 7369 </a:t>
            </a:r>
          </a:p>
          <a:p>
            <a:r>
              <a:rPr lang="en-US" altLang="zh-CN"/>
              <a:t>ref</a:t>
            </a:r>
          </a:p>
          <a:p>
            <a:pPr lvl="1"/>
            <a:r>
              <a:rPr lang="zh-CN" altLang="en-US" sz="1800"/>
              <a:t>使用非唯一索引</a:t>
            </a:r>
            <a:endParaRPr lang="en-US" altLang="zh-CN" sz="1800"/>
          </a:p>
          <a:p>
            <a:pPr lvl="1"/>
            <a:r>
              <a:rPr lang="en-US" altLang="zh-CN" sz="1800"/>
              <a:t>select * from emp where deptno = 10</a:t>
            </a:r>
          </a:p>
          <a:p>
            <a:endParaRPr lang="zh-CN" altLang="en-US"/>
          </a:p>
        </p:txBody>
      </p:sp>
    </p:spTree>
    <p:extLst>
      <p:ext uri="{BB962C8B-B14F-4D97-AF65-F5344CB8AC3E}">
        <p14:creationId xmlns:p14="http://schemas.microsoft.com/office/powerpoint/2010/main" val="3607863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8EAACB-ADCE-43BB-B5D7-AEDBADA431CE}"/>
              </a:ext>
            </a:extLst>
          </p:cNvPr>
          <p:cNvSpPr>
            <a:spLocks noGrp="1"/>
          </p:cNvSpPr>
          <p:nvPr>
            <p:ph type="title"/>
          </p:nvPr>
        </p:nvSpPr>
        <p:spPr/>
        <p:txBody>
          <a:bodyPr/>
          <a:lstStyle/>
          <a:p>
            <a:r>
              <a:rPr lang="en-US" altLang="zh-CN"/>
              <a:t>Extra</a:t>
            </a:r>
            <a:endParaRPr lang="zh-CN" altLang="en-US"/>
          </a:p>
        </p:txBody>
      </p:sp>
      <p:sp>
        <p:nvSpPr>
          <p:cNvPr id="3" name="内容占位符 2">
            <a:extLst>
              <a:ext uri="{FF2B5EF4-FFF2-40B4-BE49-F238E27FC236}">
                <a16:creationId xmlns:a16="http://schemas.microsoft.com/office/drawing/2014/main" id="{46799CB5-10DF-457C-96AB-C21B57295AAC}"/>
              </a:ext>
            </a:extLst>
          </p:cNvPr>
          <p:cNvSpPr>
            <a:spLocks noGrp="1"/>
          </p:cNvSpPr>
          <p:nvPr>
            <p:ph idx="1"/>
          </p:nvPr>
        </p:nvSpPr>
        <p:spPr/>
        <p:txBody>
          <a:bodyPr/>
          <a:lstStyle/>
          <a:p>
            <a:r>
              <a:rPr lang="en-US" altLang="zh-CN"/>
              <a:t>Using index</a:t>
            </a:r>
          </a:p>
          <a:p>
            <a:pPr lvl="1"/>
            <a:r>
              <a:rPr lang="en-US" altLang="zh-CN"/>
              <a:t>a covering index is used </a:t>
            </a:r>
          </a:p>
          <a:p>
            <a:r>
              <a:rPr lang="en-US" altLang="zh-CN"/>
              <a:t>Using where</a:t>
            </a:r>
          </a:p>
          <a:p>
            <a:pPr lvl="1"/>
            <a:r>
              <a:rPr lang="en-US" altLang="zh-CN"/>
              <a:t>When a WHERE clause is applied to the table without using an index. This may be an indication that the indexes on the table are not optimal.</a:t>
            </a:r>
          </a:p>
          <a:p>
            <a:pPr lvl="1"/>
            <a:r>
              <a:rPr lang="en-US" altLang="zh-CN"/>
              <a:t>select * from emp where ename = 'SMITH'</a:t>
            </a:r>
            <a:br>
              <a:rPr lang="en-US" altLang="zh-CN"/>
            </a:br>
            <a:br>
              <a:rPr lang="en-US" altLang="zh-CN"/>
            </a:br>
            <a:endParaRPr lang="zh-CN" altLang="en-US"/>
          </a:p>
        </p:txBody>
      </p:sp>
    </p:spTree>
    <p:extLst>
      <p:ext uri="{BB962C8B-B14F-4D97-AF65-F5344CB8AC3E}">
        <p14:creationId xmlns:p14="http://schemas.microsoft.com/office/powerpoint/2010/main" val="107830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F2DF64-25FB-4AD8-8B2E-B626A7DFE970}"/>
              </a:ext>
            </a:extLst>
          </p:cNvPr>
          <p:cNvSpPr>
            <a:spLocks noGrp="1"/>
          </p:cNvSpPr>
          <p:nvPr>
            <p:ph type="title"/>
          </p:nvPr>
        </p:nvSpPr>
        <p:spPr/>
        <p:txBody>
          <a:bodyPr/>
          <a:lstStyle/>
          <a:p>
            <a:r>
              <a:rPr lang="zh-CN" altLang="en-US"/>
              <a:t>只访问索引的情况</a:t>
            </a:r>
          </a:p>
        </p:txBody>
      </p:sp>
      <p:sp>
        <p:nvSpPr>
          <p:cNvPr id="3" name="内容占位符 2">
            <a:extLst>
              <a:ext uri="{FF2B5EF4-FFF2-40B4-BE49-F238E27FC236}">
                <a16:creationId xmlns:a16="http://schemas.microsoft.com/office/drawing/2014/main" id="{1BCFCD12-0109-47CB-B12B-2E3DCD32FA93}"/>
              </a:ext>
            </a:extLst>
          </p:cNvPr>
          <p:cNvSpPr>
            <a:spLocks noGrp="1"/>
          </p:cNvSpPr>
          <p:nvPr>
            <p:ph idx="1"/>
          </p:nvPr>
        </p:nvSpPr>
        <p:spPr/>
        <p:txBody>
          <a:bodyPr/>
          <a:lstStyle/>
          <a:p>
            <a:r>
              <a:rPr lang="zh-CN" altLang="en-US" dirty="0"/>
              <a:t>查询的列都包含在</a:t>
            </a:r>
            <a:r>
              <a:rPr lang="zh-CN" altLang="en-US"/>
              <a:t>索引中</a:t>
            </a:r>
            <a:endParaRPr lang="en-US" altLang="zh-CN"/>
          </a:p>
          <a:p>
            <a:pPr lvl="1"/>
            <a:r>
              <a:rPr lang="zh-CN" altLang="en-US"/>
              <a:t>执行计划的</a:t>
            </a:r>
            <a:r>
              <a:rPr lang="en-US" altLang="zh-CN"/>
              <a:t>Extra</a:t>
            </a:r>
            <a:r>
              <a:rPr lang="zh-CN" altLang="en-US"/>
              <a:t>为</a:t>
            </a:r>
            <a:r>
              <a:rPr lang="en-US" altLang="zh-CN"/>
              <a:t>using index</a:t>
            </a:r>
            <a:r>
              <a:rPr lang="zh-CN" altLang="en-US"/>
              <a:t>（主键索引除外）</a:t>
            </a:r>
            <a:endParaRPr lang="en-US" altLang="zh-CN" dirty="0"/>
          </a:p>
          <a:p>
            <a:pPr marL="0" indent="0">
              <a:buNone/>
            </a:pPr>
            <a:r>
              <a:rPr lang="en-US" altLang="zh-CN" sz="1800" dirty="0"/>
              <a:t>mysql&gt; alter table </a:t>
            </a:r>
            <a:r>
              <a:rPr lang="en-US" altLang="zh-CN" sz="1800" dirty="0" err="1"/>
              <a:t>emp</a:t>
            </a:r>
            <a:r>
              <a:rPr lang="en-US" altLang="zh-CN" sz="1800" dirty="0"/>
              <a:t> add index (</a:t>
            </a:r>
            <a:r>
              <a:rPr lang="en-US" altLang="zh-CN" sz="1800" dirty="0" err="1"/>
              <a:t>sal</a:t>
            </a:r>
            <a:r>
              <a:rPr lang="en-US" altLang="zh-CN" sz="1800" dirty="0"/>
              <a:t>, </a:t>
            </a:r>
            <a:r>
              <a:rPr lang="en-US" altLang="zh-CN" sz="1800" dirty="0" err="1"/>
              <a:t>ename</a:t>
            </a:r>
            <a:r>
              <a:rPr lang="en-US" altLang="zh-CN" sz="1800" dirty="0"/>
              <a:t>);</a:t>
            </a:r>
          </a:p>
          <a:p>
            <a:pPr marL="0" indent="0">
              <a:buNone/>
            </a:pPr>
            <a:endParaRPr lang="en-US" altLang="zh-CN" sz="1400" dirty="0"/>
          </a:p>
          <a:p>
            <a:pPr marL="0" indent="0">
              <a:buNone/>
            </a:pPr>
            <a:r>
              <a:rPr lang="en-US" altLang="zh-CN" sz="1800" dirty="0"/>
              <a:t>mysql&gt; explain select </a:t>
            </a:r>
            <a:r>
              <a:rPr lang="en-US" altLang="zh-CN" sz="1800" dirty="0" err="1"/>
              <a:t>ename</a:t>
            </a:r>
            <a:r>
              <a:rPr lang="en-US" altLang="zh-CN" sz="1800" dirty="0"/>
              <a:t>, </a:t>
            </a:r>
            <a:r>
              <a:rPr lang="en-US" altLang="zh-CN" sz="1800" dirty="0" err="1"/>
              <a:t>sal</a:t>
            </a:r>
            <a:r>
              <a:rPr lang="en-US" altLang="zh-CN" sz="1800" dirty="0"/>
              <a:t> from </a:t>
            </a:r>
            <a:r>
              <a:rPr lang="en-US" altLang="zh-CN" sz="1800" err="1"/>
              <a:t>emp</a:t>
            </a:r>
            <a:r>
              <a:rPr lang="en-US" altLang="zh-CN" sz="1800"/>
              <a:t>;</a:t>
            </a:r>
          </a:p>
          <a:p>
            <a:pPr marL="0" indent="0">
              <a:buNone/>
            </a:pPr>
            <a:endParaRPr lang="en-US" altLang="zh-CN" sz="1400" dirty="0"/>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a:t>
            </a:r>
            <a:r>
              <a:rPr lang="en-US" altLang="zh-CN" sz="1400" b="1" dirty="0"/>
              <a:t>index</a:t>
            </a:r>
            <a:r>
              <a:rPr lang="en-US" altLang="zh-CN" sz="1400" dirty="0"/>
              <a:t> | NULL          | </a:t>
            </a:r>
            <a:r>
              <a:rPr lang="en-US" altLang="zh-CN" sz="1400" dirty="0" err="1"/>
              <a:t>sal</a:t>
            </a:r>
            <a:r>
              <a:rPr lang="en-US" altLang="zh-CN" sz="1400" dirty="0"/>
              <a:t>  | 48      | NULL |   12 |   100.00 | Using index |</a:t>
            </a:r>
          </a:p>
          <a:p>
            <a:pPr marL="0" indent="0">
              <a:buNone/>
            </a:pPr>
            <a:r>
              <a:rPr lang="en-US" altLang="zh-CN" sz="1400" dirty="0"/>
              <a:t>+----+-------------+-------+------------+-------+---------------+------+---------+------+------+----------+-------------+</a:t>
            </a:r>
          </a:p>
          <a:p>
            <a:pPr marL="0" indent="0">
              <a:buNone/>
            </a:pPr>
            <a:r>
              <a:rPr lang="en-US" altLang="zh-CN" sz="1400" dirty="0"/>
              <a:t>1 row in set, 1 warning (0.00 sec)</a:t>
            </a:r>
          </a:p>
          <a:p>
            <a:pPr marL="0" indent="0">
              <a:buNone/>
            </a:pPr>
            <a:endParaRPr lang="en-US" altLang="zh-CN" dirty="0"/>
          </a:p>
        </p:txBody>
      </p:sp>
    </p:spTree>
    <p:extLst>
      <p:ext uri="{BB962C8B-B14F-4D97-AF65-F5344CB8AC3E}">
        <p14:creationId xmlns:p14="http://schemas.microsoft.com/office/powerpoint/2010/main" val="1187047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4AD6EF-6C85-44AE-ABAB-147FBB0E3826}"/>
              </a:ext>
            </a:extLst>
          </p:cNvPr>
          <p:cNvSpPr>
            <a:spLocks noGrp="1"/>
          </p:cNvSpPr>
          <p:nvPr>
            <p:ph type="title"/>
          </p:nvPr>
        </p:nvSpPr>
        <p:spPr/>
        <p:txBody>
          <a:bodyPr/>
          <a:lstStyle/>
          <a:p>
            <a:r>
              <a:rPr lang="zh-CN" altLang="en-US"/>
              <a:t>顺序访问索引不再排序</a:t>
            </a:r>
          </a:p>
        </p:txBody>
      </p:sp>
      <p:sp>
        <p:nvSpPr>
          <p:cNvPr id="3" name="内容占位符 2">
            <a:extLst>
              <a:ext uri="{FF2B5EF4-FFF2-40B4-BE49-F238E27FC236}">
                <a16:creationId xmlns:a16="http://schemas.microsoft.com/office/drawing/2014/main" id="{25C9F8E9-8B81-415F-A6BB-7E7C69B4AE73}"/>
              </a:ext>
            </a:extLst>
          </p:cNvPr>
          <p:cNvSpPr>
            <a:spLocks noGrp="1"/>
          </p:cNvSpPr>
          <p:nvPr>
            <p:ph idx="1"/>
          </p:nvPr>
        </p:nvSpPr>
        <p:spPr/>
        <p:txBody>
          <a:bodyPr/>
          <a:lstStyle/>
          <a:p>
            <a:r>
              <a:rPr lang="zh-CN" altLang="en-US" dirty="0"/>
              <a:t>索引列出现在</a:t>
            </a:r>
            <a:r>
              <a:rPr lang="en-US" altLang="zh-CN" dirty="0"/>
              <a:t>order by</a:t>
            </a:r>
          </a:p>
          <a:p>
            <a:pPr marL="0" indent="0">
              <a:buNone/>
            </a:pPr>
            <a:endParaRPr lang="en-US" altLang="zh-CN" sz="1400" dirty="0"/>
          </a:p>
          <a:p>
            <a:pPr marL="0" indent="0">
              <a:buNone/>
            </a:pPr>
            <a:r>
              <a:rPr lang="en-US" altLang="zh-CN" sz="1800" dirty="0"/>
              <a:t>mysql&gt; explain select </a:t>
            </a:r>
            <a:r>
              <a:rPr lang="en-US" altLang="zh-CN" sz="1800" dirty="0" err="1"/>
              <a:t>ename</a:t>
            </a:r>
            <a:r>
              <a:rPr lang="en-US" altLang="zh-CN" sz="1800" dirty="0"/>
              <a:t>, </a:t>
            </a:r>
            <a:r>
              <a:rPr lang="en-US" altLang="zh-CN" sz="1800" dirty="0" err="1"/>
              <a:t>sal</a:t>
            </a:r>
            <a:r>
              <a:rPr lang="en-US" altLang="zh-CN" sz="1800" dirty="0"/>
              <a:t> from </a:t>
            </a:r>
            <a:r>
              <a:rPr lang="en-US" altLang="zh-CN" sz="1800" dirty="0" err="1"/>
              <a:t>emp</a:t>
            </a:r>
            <a:r>
              <a:rPr lang="en-US" altLang="zh-CN" sz="1800" dirty="0"/>
              <a:t> order by </a:t>
            </a:r>
            <a:r>
              <a:rPr lang="en-US" altLang="zh-CN" sz="1800" dirty="0" err="1"/>
              <a:t>sal</a:t>
            </a:r>
            <a:r>
              <a:rPr lang="en-US" altLang="zh-CN" sz="1800" dirty="0"/>
              <a:t>;</a:t>
            </a:r>
          </a:p>
          <a:p>
            <a:pPr marL="0" indent="0">
              <a:buNone/>
            </a:pPr>
            <a:r>
              <a:rPr lang="en-US" altLang="zh-CN" sz="1400" dirty="0"/>
              <a:t>+----+-------------+-------+------------+-------+---------------+------+---------+------+------+----------+-------------+</a:t>
            </a:r>
          </a:p>
          <a:p>
            <a:pPr marL="0" indent="0">
              <a:buNone/>
            </a:pPr>
            <a:r>
              <a:rPr lang="en-US" altLang="zh-CN" sz="1400" dirty="0"/>
              <a:t>| id | </a:t>
            </a:r>
            <a:r>
              <a:rPr lang="en-US" altLang="zh-CN" sz="1400" dirty="0" err="1"/>
              <a:t>select_type</a:t>
            </a:r>
            <a:r>
              <a:rPr lang="en-US" altLang="zh-CN" sz="1400" dirty="0"/>
              <a:t> | table | partitions | type  | </a:t>
            </a:r>
            <a:r>
              <a:rPr lang="en-US" altLang="zh-CN" sz="1400" dirty="0" err="1"/>
              <a:t>possible_keys</a:t>
            </a:r>
            <a:r>
              <a:rPr lang="en-US" altLang="zh-CN" sz="1400" dirty="0"/>
              <a:t> | key  | </a:t>
            </a:r>
            <a:r>
              <a:rPr lang="en-US" altLang="zh-CN" sz="1400" dirty="0" err="1"/>
              <a:t>key_len</a:t>
            </a:r>
            <a:r>
              <a:rPr lang="en-US" altLang="zh-CN" sz="1400" dirty="0"/>
              <a:t> | ref  | rows | filtered | Extra       |</a:t>
            </a:r>
          </a:p>
          <a:p>
            <a:pPr marL="0" indent="0">
              <a:buNone/>
            </a:pPr>
            <a:r>
              <a:rPr lang="en-US" altLang="zh-CN" sz="1400" dirty="0"/>
              <a:t>+----+-------------+-------+------------+-------+---------------+------+---------+------+------+----------+-------------+</a:t>
            </a:r>
          </a:p>
          <a:p>
            <a:pPr marL="0" indent="0">
              <a:buNone/>
            </a:pPr>
            <a:r>
              <a:rPr lang="en-US" altLang="zh-CN" sz="1400" dirty="0"/>
              <a:t>|  1 | SIMPLE      | </a:t>
            </a:r>
            <a:r>
              <a:rPr lang="en-US" altLang="zh-CN" sz="1400" dirty="0" err="1"/>
              <a:t>emp</a:t>
            </a:r>
            <a:r>
              <a:rPr lang="en-US" altLang="zh-CN" sz="1400" dirty="0"/>
              <a:t>   | NULL       | </a:t>
            </a:r>
            <a:r>
              <a:rPr lang="en-US" altLang="zh-CN" sz="1400" b="1" dirty="0"/>
              <a:t>index</a:t>
            </a:r>
            <a:r>
              <a:rPr lang="en-US" altLang="zh-CN" sz="1400" dirty="0"/>
              <a:t> | NULL          | </a:t>
            </a:r>
            <a:r>
              <a:rPr lang="en-US" altLang="zh-CN" sz="1400" dirty="0" err="1"/>
              <a:t>sal</a:t>
            </a:r>
            <a:r>
              <a:rPr lang="en-US" altLang="zh-CN" sz="1400" dirty="0"/>
              <a:t>  | 48      | NULL |   12 |   100.00 | Using index |</a:t>
            </a:r>
          </a:p>
          <a:p>
            <a:pPr marL="0" indent="0">
              <a:buNone/>
            </a:pPr>
            <a:r>
              <a:rPr lang="en-US" altLang="zh-CN" sz="1400" dirty="0"/>
              <a:t>+----+-------------+-------+------------+-------+---------------+------+---------+------+------+----------+-------------+</a:t>
            </a:r>
          </a:p>
          <a:p>
            <a:pPr marL="0" indent="0">
              <a:buNone/>
            </a:pPr>
            <a:r>
              <a:rPr lang="en-US" altLang="zh-CN" sz="1400" dirty="0"/>
              <a:t>1 row in set, 1 warning (0.00 sec)</a:t>
            </a:r>
          </a:p>
          <a:p>
            <a:pPr marL="0" indent="0">
              <a:buNone/>
            </a:pPr>
            <a:endParaRPr lang="zh-CN" altLang="en-US" sz="1400" dirty="0"/>
          </a:p>
          <a:p>
            <a:endParaRPr lang="zh-CN" altLang="en-US" dirty="0"/>
          </a:p>
        </p:txBody>
      </p:sp>
    </p:spTree>
    <p:extLst>
      <p:ext uri="{BB962C8B-B14F-4D97-AF65-F5344CB8AC3E}">
        <p14:creationId xmlns:p14="http://schemas.microsoft.com/office/powerpoint/2010/main" val="404734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CD4110-A1EE-4EDC-8D0B-8904299705EF}"/>
              </a:ext>
            </a:extLst>
          </p:cNvPr>
          <p:cNvSpPr>
            <a:spLocks noGrp="1"/>
          </p:cNvSpPr>
          <p:nvPr>
            <p:ph type="title"/>
          </p:nvPr>
        </p:nvSpPr>
        <p:spPr/>
        <p:txBody>
          <a:bodyPr/>
          <a:lstStyle/>
          <a:p>
            <a:r>
              <a:rPr lang="en-US" altLang="zh-CN"/>
              <a:t>group by</a:t>
            </a:r>
            <a:r>
              <a:rPr lang="zh-CN" altLang="en-US"/>
              <a:t>使用索引</a:t>
            </a:r>
          </a:p>
        </p:txBody>
      </p:sp>
      <p:sp>
        <p:nvSpPr>
          <p:cNvPr id="3" name="内容占位符 2">
            <a:extLst>
              <a:ext uri="{FF2B5EF4-FFF2-40B4-BE49-F238E27FC236}">
                <a16:creationId xmlns:a16="http://schemas.microsoft.com/office/drawing/2014/main" id="{6A4A0F0C-BD79-4028-9F09-46B697273A42}"/>
              </a:ext>
            </a:extLst>
          </p:cNvPr>
          <p:cNvSpPr>
            <a:spLocks noGrp="1"/>
          </p:cNvSpPr>
          <p:nvPr>
            <p:ph idx="1"/>
          </p:nvPr>
        </p:nvSpPr>
        <p:spPr/>
        <p:txBody>
          <a:bodyPr/>
          <a:lstStyle/>
          <a:p>
            <a:pPr marL="0" indent="0">
              <a:buNone/>
            </a:pPr>
            <a:r>
              <a:rPr lang="en-US" altLang="zh-CN" sz="1300" dirty="0"/>
              <a:t>mysql&gt; alter table </a:t>
            </a:r>
            <a:r>
              <a:rPr lang="en-US" altLang="zh-CN" sz="1300" dirty="0" err="1"/>
              <a:t>emp</a:t>
            </a:r>
            <a:r>
              <a:rPr lang="en-US" altLang="zh-CN" sz="1300" dirty="0"/>
              <a:t> add index(</a:t>
            </a:r>
            <a:r>
              <a:rPr lang="en-US" altLang="zh-CN" sz="1300" dirty="0" err="1"/>
              <a:t>sal</a:t>
            </a:r>
            <a:r>
              <a:rPr lang="en-US" altLang="zh-CN" sz="1300" dirty="0"/>
              <a:t>);</a:t>
            </a:r>
          </a:p>
          <a:p>
            <a:pPr marL="0" indent="0">
              <a:buNone/>
            </a:pPr>
            <a:r>
              <a:rPr lang="en-US" altLang="zh-CN" sz="1300" dirty="0"/>
              <a:t>Query OK, 0 rows affected (0.04 sec)</a:t>
            </a:r>
          </a:p>
          <a:p>
            <a:pPr marL="0" indent="0">
              <a:buNone/>
            </a:pPr>
            <a:r>
              <a:rPr lang="en-US" altLang="zh-CN" sz="1300" dirty="0"/>
              <a:t>Records: 0  Duplicates: 0  Warnings: 0</a:t>
            </a:r>
          </a:p>
          <a:p>
            <a:pPr marL="0" indent="0">
              <a:buNone/>
            </a:pPr>
            <a:endParaRPr lang="en-US" altLang="zh-CN" sz="1300" dirty="0"/>
          </a:p>
          <a:p>
            <a:pPr marL="0" indent="0">
              <a:buNone/>
            </a:pPr>
            <a:r>
              <a:rPr lang="en-US" altLang="zh-CN" sz="1300" dirty="0"/>
              <a:t>mysql&gt; show index from </a:t>
            </a:r>
            <a:r>
              <a:rPr lang="en-US" altLang="zh-CN" sz="1300" dirty="0" err="1"/>
              <a:t>emp</a:t>
            </a:r>
            <a:r>
              <a:rPr lang="en-US" altLang="zh-CN" sz="1300" dirty="0"/>
              <a:t>;</a:t>
            </a:r>
          </a:p>
          <a:p>
            <a:pPr marL="0" indent="0">
              <a:buNone/>
            </a:pPr>
            <a:r>
              <a:rPr lang="en-US" altLang="zh-CN" sz="1300" dirty="0"/>
              <a:t>+-------+------------+-----------+--------------+-------------+-----------+-------------+----------+--------+------+------------+</a:t>
            </a:r>
          </a:p>
          <a:p>
            <a:pPr marL="0" indent="0">
              <a:buNone/>
            </a:pPr>
            <a:r>
              <a:rPr lang="en-US" altLang="zh-CN" sz="1300" dirty="0"/>
              <a:t>| Table | </a:t>
            </a:r>
            <a:r>
              <a:rPr lang="en-US" altLang="zh-CN" sz="1300" dirty="0" err="1"/>
              <a:t>Non_unique</a:t>
            </a:r>
            <a:r>
              <a:rPr lang="en-US" altLang="zh-CN" sz="1300" dirty="0"/>
              <a:t> | </a:t>
            </a:r>
            <a:r>
              <a:rPr lang="en-US" altLang="zh-CN" sz="1300" dirty="0" err="1"/>
              <a:t>Key_name</a:t>
            </a:r>
            <a:r>
              <a:rPr lang="en-US" altLang="zh-CN" sz="1300" dirty="0"/>
              <a:t>  | </a:t>
            </a:r>
            <a:r>
              <a:rPr lang="en-US" altLang="zh-CN" sz="1300" dirty="0" err="1"/>
              <a:t>Seq_in_index</a:t>
            </a:r>
            <a:r>
              <a:rPr lang="en-US" altLang="zh-CN" sz="1300" dirty="0"/>
              <a:t> | </a:t>
            </a:r>
            <a:r>
              <a:rPr lang="en-US" altLang="zh-CN" sz="1300" dirty="0" err="1"/>
              <a:t>Column_name</a:t>
            </a:r>
            <a:r>
              <a:rPr lang="en-US" altLang="zh-CN" sz="1300" dirty="0"/>
              <a:t> | Collation | Cardinality | </a:t>
            </a:r>
            <a:r>
              <a:rPr lang="en-US" altLang="zh-CN" sz="1300" dirty="0" err="1"/>
              <a:t>Sub_part</a:t>
            </a:r>
            <a:r>
              <a:rPr lang="en-US" altLang="zh-CN" sz="1300" dirty="0"/>
              <a:t> | Packed | Null | </a:t>
            </a:r>
            <a:r>
              <a:rPr lang="en-US" altLang="zh-CN" sz="1300" dirty="0" err="1"/>
              <a:t>Index_type</a:t>
            </a:r>
            <a:r>
              <a:rPr lang="en-US" altLang="zh-CN" sz="1300" dirty="0"/>
              <a:t> |</a:t>
            </a:r>
          </a:p>
          <a:p>
            <a:pPr marL="0" indent="0">
              <a:buNone/>
            </a:pPr>
            <a:r>
              <a:rPr lang="en-US" altLang="zh-CN" sz="1300" dirty="0"/>
              <a:t>+-------+------------+-----------+--------------+-------------+-----------+-------------+----------+--------+------+------------+</a:t>
            </a:r>
          </a:p>
          <a:p>
            <a:pPr marL="0" indent="0">
              <a:buNone/>
            </a:pPr>
            <a:r>
              <a:rPr lang="en-US" altLang="zh-CN" sz="1300" dirty="0"/>
              <a:t>| </a:t>
            </a:r>
            <a:r>
              <a:rPr lang="en-US" altLang="zh-CN" sz="1300" dirty="0" err="1"/>
              <a:t>emp</a:t>
            </a:r>
            <a:r>
              <a:rPr lang="en-US" altLang="zh-CN" sz="1300" dirty="0"/>
              <a:t>   |          1 | </a:t>
            </a:r>
            <a:r>
              <a:rPr lang="en-US" altLang="zh-CN" sz="1300" dirty="0" err="1"/>
              <a:t>fk_deptno</a:t>
            </a:r>
            <a:r>
              <a:rPr lang="en-US" altLang="zh-CN" sz="1300" dirty="0"/>
              <a:t> |            1 | </a:t>
            </a:r>
            <a:r>
              <a:rPr lang="en-US" altLang="zh-CN" sz="1300" dirty="0" err="1"/>
              <a:t>deptno</a:t>
            </a:r>
            <a:r>
              <a:rPr lang="en-US" altLang="zh-CN" sz="1300" dirty="0"/>
              <a:t>      | A         |           3 |     NULL |   NULL | YES  | BTREE      |</a:t>
            </a:r>
          </a:p>
          <a:p>
            <a:pPr marL="0" indent="0">
              <a:buNone/>
            </a:pPr>
            <a:r>
              <a:rPr lang="en-US" altLang="zh-CN" sz="1300" dirty="0"/>
              <a:t>| </a:t>
            </a:r>
            <a:r>
              <a:rPr lang="en-US" altLang="zh-CN" sz="1300" dirty="0" err="1"/>
              <a:t>emp</a:t>
            </a:r>
            <a:r>
              <a:rPr lang="en-US" altLang="zh-CN" sz="1300" dirty="0"/>
              <a:t>   |          1 | </a:t>
            </a:r>
            <a:r>
              <a:rPr lang="en-US" altLang="zh-CN" sz="1300" dirty="0" err="1"/>
              <a:t>sal</a:t>
            </a:r>
            <a:r>
              <a:rPr lang="en-US" altLang="zh-CN" sz="1300" dirty="0"/>
              <a:t>       |            1 | </a:t>
            </a:r>
            <a:r>
              <a:rPr lang="en-US" altLang="zh-CN" sz="1300" dirty="0" err="1"/>
              <a:t>sal</a:t>
            </a:r>
            <a:r>
              <a:rPr lang="en-US" altLang="zh-CN" sz="1300" dirty="0"/>
              <a:t>         | A         |          11 |     NULL |   NULL | YES  | BTREE      |</a:t>
            </a:r>
          </a:p>
          <a:p>
            <a:pPr marL="0" indent="0">
              <a:buNone/>
            </a:pPr>
            <a:r>
              <a:rPr lang="en-US" altLang="zh-CN" sz="1300" dirty="0"/>
              <a:t>| </a:t>
            </a:r>
            <a:r>
              <a:rPr lang="en-US" altLang="zh-CN" sz="1300" dirty="0" err="1"/>
              <a:t>emp</a:t>
            </a:r>
            <a:r>
              <a:rPr lang="en-US" altLang="zh-CN" sz="1300" dirty="0"/>
              <a:t>   |          1 | </a:t>
            </a:r>
            <a:r>
              <a:rPr lang="en-US" altLang="zh-CN" sz="1300" dirty="0" err="1"/>
              <a:t>sal</a:t>
            </a:r>
            <a:r>
              <a:rPr lang="en-US" altLang="zh-CN" sz="1300" dirty="0"/>
              <a:t>       |            2 | </a:t>
            </a:r>
            <a:r>
              <a:rPr lang="en-US" altLang="zh-CN" sz="1300" dirty="0" err="1"/>
              <a:t>ename</a:t>
            </a:r>
            <a:r>
              <a:rPr lang="en-US" altLang="zh-CN" sz="1300" dirty="0"/>
              <a:t>       | A         |          12 |     NULL |   NULL | YES  | BTREE      |</a:t>
            </a:r>
          </a:p>
          <a:p>
            <a:pPr marL="0" indent="0">
              <a:buNone/>
            </a:pPr>
            <a:r>
              <a:rPr lang="en-US" altLang="zh-CN" sz="1300" dirty="0"/>
              <a:t>| </a:t>
            </a:r>
            <a:r>
              <a:rPr lang="en-US" altLang="zh-CN" sz="1300" dirty="0" err="1"/>
              <a:t>emp</a:t>
            </a:r>
            <a:r>
              <a:rPr lang="en-US" altLang="zh-CN" sz="1300" dirty="0"/>
              <a:t>   |          1 | sal_2     |            1 | </a:t>
            </a:r>
            <a:r>
              <a:rPr lang="en-US" altLang="zh-CN" sz="1300" dirty="0" err="1"/>
              <a:t>sal</a:t>
            </a:r>
            <a:r>
              <a:rPr lang="en-US" altLang="zh-CN" sz="1300" dirty="0"/>
              <a:t>         | A         |          11 |     NULL |   NULL | YES  | BTREE      |</a:t>
            </a:r>
          </a:p>
          <a:p>
            <a:pPr marL="0" indent="0">
              <a:buNone/>
            </a:pPr>
            <a:r>
              <a:rPr lang="en-US" altLang="zh-CN" sz="1300" dirty="0"/>
              <a:t>+-------+------------+-----------+--------------+-------------+-----------+-------------+----------+--------+------+------------+</a:t>
            </a:r>
          </a:p>
          <a:p>
            <a:pPr marL="0" indent="0">
              <a:buNone/>
            </a:pPr>
            <a:r>
              <a:rPr lang="en-US" altLang="zh-CN" sz="1300" dirty="0"/>
              <a:t>4 rows in set (0.10 sec)</a:t>
            </a:r>
          </a:p>
          <a:p>
            <a:pPr marL="0" indent="0">
              <a:buNone/>
            </a:pPr>
            <a:endParaRPr lang="en-US" altLang="zh-CN" sz="1300" dirty="0"/>
          </a:p>
          <a:p>
            <a:pPr marL="0" indent="0">
              <a:buNone/>
            </a:pPr>
            <a:r>
              <a:rPr lang="en-US" altLang="zh-CN" sz="1300" dirty="0"/>
              <a:t>mysql&gt; explain select </a:t>
            </a:r>
            <a:r>
              <a:rPr lang="en-US" altLang="zh-CN" sz="1300" dirty="0" err="1"/>
              <a:t>sal</a:t>
            </a:r>
            <a:r>
              <a:rPr lang="en-US" altLang="zh-CN" sz="1300" dirty="0"/>
              <a:t>, count(*) from </a:t>
            </a:r>
            <a:r>
              <a:rPr lang="en-US" altLang="zh-CN" sz="1300" dirty="0" err="1"/>
              <a:t>emp</a:t>
            </a:r>
            <a:r>
              <a:rPr lang="en-US" altLang="zh-CN" sz="1300" dirty="0"/>
              <a:t> group by </a:t>
            </a:r>
            <a:r>
              <a:rPr lang="en-US" altLang="zh-CN" sz="1300" dirty="0" err="1"/>
              <a:t>sal</a:t>
            </a:r>
            <a:r>
              <a:rPr lang="en-US" altLang="zh-CN" sz="1300" dirty="0"/>
              <a:t>;</a:t>
            </a:r>
          </a:p>
          <a:p>
            <a:pPr marL="0" indent="0">
              <a:buNone/>
            </a:pPr>
            <a:r>
              <a:rPr lang="en-US" altLang="zh-CN" sz="1300" dirty="0"/>
              <a:t>+----+-------------+-------+------------+-------+---------------+-------+---------+------+------+----------+-------------+</a:t>
            </a:r>
          </a:p>
          <a:p>
            <a:pPr marL="0" indent="0">
              <a:buNone/>
            </a:pPr>
            <a:r>
              <a:rPr lang="en-US" altLang="zh-CN" sz="1300" dirty="0"/>
              <a:t>| id | </a:t>
            </a:r>
            <a:r>
              <a:rPr lang="en-US" altLang="zh-CN" sz="1300" dirty="0" err="1"/>
              <a:t>select_type</a:t>
            </a:r>
            <a:r>
              <a:rPr lang="en-US" altLang="zh-CN" sz="1300" dirty="0"/>
              <a:t> | table | partitions | type  | </a:t>
            </a:r>
            <a:r>
              <a:rPr lang="en-US" altLang="zh-CN" sz="1300" dirty="0" err="1"/>
              <a:t>possible_keys</a:t>
            </a:r>
            <a:r>
              <a:rPr lang="en-US" altLang="zh-CN" sz="1300" dirty="0"/>
              <a:t> | key   | </a:t>
            </a:r>
            <a:r>
              <a:rPr lang="en-US" altLang="zh-CN" sz="1300" dirty="0" err="1"/>
              <a:t>key_len</a:t>
            </a:r>
            <a:r>
              <a:rPr lang="en-US" altLang="zh-CN" sz="1300" dirty="0"/>
              <a:t> | ref  | rows | filtered | Extra       |</a:t>
            </a:r>
          </a:p>
          <a:p>
            <a:pPr marL="0" indent="0">
              <a:buNone/>
            </a:pPr>
            <a:r>
              <a:rPr lang="en-US" altLang="zh-CN" sz="1300" dirty="0"/>
              <a:t>+----+-------------+-------+------------+-------+---------------+-------+---------+------+------+----------+-------------+</a:t>
            </a:r>
          </a:p>
          <a:p>
            <a:pPr marL="0" indent="0">
              <a:buNone/>
            </a:pPr>
            <a:r>
              <a:rPr lang="en-US" altLang="zh-CN" sz="1300" dirty="0"/>
              <a:t>|  1 | SIMPLE      | </a:t>
            </a:r>
            <a:r>
              <a:rPr lang="en-US" altLang="zh-CN" sz="1300" dirty="0" err="1"/>
              <a:t>emp</a:t>
            </a:r>
            <a:r>
              <a:rPr lang="en-US" altLang="zh-CN" sz="1300" dirty="0"/>
              <a:t>   | NULL       | </a:t>
            </a:r>
            <a:r>
              <a:rPr lang="en-US" altLang="zh-CN" sz="1300" b="1" dirty="0"/>
              <a:t>index</a:t>
            </a:r>
            <a:r>
              <a:rPr lang="en-US" altLang="zh-CN" sz="1300" dirty="0"/>
              <a:t> | sal,sal_2     | sal_2 | 5       | NULL |   12 |   100.00 | Using index |</a:t>
            </a:r>
          </a:p>
          <a:p>
            <a:pPr marL="0" indent="0">
              <a:buNone/>
            </a:pPr>
            <a:r>
              <a:rPr lang="en-US" altLang="zh-CN" sz="1300" dirty="0"/>
              <a:t>+----+-------------+-------+------------+-------+---------------+-------+---------+------+------+----------+-------------+</a:t>
            </a:r>
          </a:p>
          <a:p>
            <a:pPr marL="0" indent="0">
              <a:buNone/>
            </a:pPr>
            <a:r>
              <a:rPr lang="en-US" altLang="zh-CN" sz="1300" dirty="0"/>
              <a:t>1 row in set, 1 warning (0.01 sec)</a:t>
            </a:r>
          </a:p>
          <a:p>
            <a:pPr marL="0" indent="0">
              <a:buNone/>
            </a:pPr>
            <a:endParaRPr lang="zh-CN" altLang="en-US" sz="1300" dirty="0"/>
          </a:p>
        </p:txBody>
      </p:sp>
    </p:spTree>
    <p:extLst>
      <p:ext uri="{BB962C8B-B14F-4D97-AF65-F5344CB8AC3E}">
        <p14:creationId xmlns:p14="http://schemas.microsoft.com/office/powerpoint/2010/main" val="385895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B9525D-F619-43AC-A806-36222F0A44FE}"/>
              </a:ext>
            </a:extLst>
          </p:cNvPr>
          <p:cNvSpPr>
            <a:spLocks noGrp="1"/>
          </p:cNvSpPr>
          <p:nvPr>
            <p:ph type="title"/>
          </p:nvPr>
        </p:nvSpPr>
        <p:spPr/>
        <p:txBody>
          <a:bodyPr/>
          <a:lstStyle/>
          <a:p>
            <a:r>
              <a:rPr lang="en-US" altLang="zh-CN"/>
              <a:t>distinct</a:t>
            </a:r>
            <a:r>
              <a:rPr lang="zh-CN" altLang="en-US"/>
              <a:t>的处理方式与</a:t>
            </a:r>
            <a:r>
              <a:rPr lang="en-US" altLang="zh-CN"/>
              <a:t>group by</a:t>
            </a:r>
            <a:r>
              <a:rPr lang="zh-CN" altLang="en-US"/>
              <a:t>相似</a:t>
            </a:r>
          </a:p>
        </p:txBody>
      </p:sp>
      <p:sp>
        <p:nvSpPr>
          <p:cNvPr id="3" name="内容占位符 2">
            <a:extLst>
              <a:ext uri="{FF2B5EF4-FFF2-40B4-BE49-F238E27FC236}">
                <a16:creationId xmlns:a16="http://schemas.microsoft.com/office/drawing/2014/main" id="{ADFED245-CB8D-40CB-945D-F2C42CB4E29C}"/>
              </a:ext>
            </a:extLst>
          </p:cNvPr>
          <p:cNvSpPr>
            <a:spLocks noGrp="1"/>
          </p:cNvSpPr>
          <p:nvPr>
            <p:ph idx="1"/>
          </p:nvPr>
        </p:nvSpPr>
        <p:spPr/>
        <p:txBody>
          <a:bodyPr/>
          <a:lstStyle/>
          <a:p>
            <a:r>
              <a:rPr lang="zh-CN" altLang="en-US"/>
              <a:t>自行练习</a:t>
            </a:r>
          </a:p>
        </p:txBody>
      </p:sp>
    </p:spTree>
    <p:extLst>
      <p:ext uri="{BB962C8B-B14F-4D97-AF65-F5344CB8AC3E}">
        <p14:creationId xmlns:p14="http://schemas.microsoft.com/office/powerpoint/2010/main" val="10023132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0644C-B343-4827-A955-20EE9512FE26}"/>
              </a:ext>
            </a:extLst>
          </p:cNvPr>
          <p:cNvSpPr>
            <a:spLocks noGrp="1"/>
          </p:cNvSpPr>
          <p:nvPr>
            <p:ph type="title"/>
          </p:nvPr>
        </p:nvSpPr>
        <p:spPr/>
        <p:txBody>
          <a:bodyPr/>
          <a:lstStyle/>
          <a:p>
            <a:r>
              <a:rPr lang="zh-CN" altLang="en-US"/>
              <a:t>何时创建索引</a:t>
            </a:r>
          </a:p>
        </p:txBody>
      </p:sp>
      <p:sp>
        <p:nvSpPr>
          <p:cNvPr id="3" name="Content Placeholder 2">
            <a:extLst>
              <a:ext uri="{FF2B5EF4-FFF2-40B4-BE49-F238E27FC236}">
                <a16:creationId xmlns:a16="http://schemas.microsoft.com/office/drawing/2014/main" id="{D9647870-E75D-4BE6-86DC-D01877D7E8C0}"/>
              </a:ext>
            </a:extLst>
          </p:cNvPr>
          <p:cNvSpPr>
            <a:spLocks noGrp="1"/>
          </p:cNvSpPr>
          <p:nvPr>
            <p:ph idx="1"/>
          </p:nvPr>
        </p:nvSpPr>
        <p:spPr/>
        <p:txBody>
          <a:bodyPr/>
          <a:lstStyle/>
          <a:p>
            <a:r>
              <a:rPr lang="zh-CN" altLang="en-US"/>
              <a:t>连接查询时，连接条件列</a:t>
            </a:r>
            <a:endParaRPr lang="en-US" altLang="zh-CN"/>
          </a:p>
          <a:p>
            <a:r>
              <a:rPr lang="zh-CN" altLang="en-US"/>
              <a:t>单表查询时，频繁用作查询条件的列，且重复率不高</a:t>
            </a:r>
          </a:p>
        </p:txBody>
      </p:sp>
    </p:spTree>
    <p:extLst>
      <p:ext uri="{BB962C8B-B14F-4D97-AF65-F5344CB8AC3E}">
        <p14:creationId xmlns:p14="http://schemas.microsoft.com/office/powerpoint/2010/main" val="759001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4C56D-F4D0-40DD-A36F-07A92769DF6A}"/>
              </a:ext>
            </a:extLst>
          </p:cNvPr>
          <p:cNvSpPr>
            <a:spLocks noGrp="1"/>
          </p:cNvSpPr>
          <p:nvPr>
            <p:ph type="title"/>
          </p:nvPr>
        </p:nvSpPr>
        <p:spPr/>
        <p:txBody>
          <a:bodyPr/>
          <a:lstStyle/>
          <a:p>
            <a:r>
              <a:rPr lang="zh-CN" altLang="en-US"/>
              <a:t>创建的索引何时不会使用</a:t>
            </a:r>
          </a:p>
        </p:txBody>
      </p:sp>
      <p:sp>
        <p:nvSpPr>
          <p:cNvPr id="3" name="Content Placeholder 2">
            <a:extLst>
              <a:ext uri="{FF2B5EF4-FFF2-40B4-BE49-F238E27FC236}">
                <a16:creationId xmlns:a16="http://schemas.microsoft.com/office/drawing/2014/main" id="{49031525-BA3C-4B87-9C5A-EC8ECFBFC71F}"/>
              </a:ext>
            </a:extLst>
          </p:cNvPr>
          <p:cNvSpPr>
            <a:spLocks noGrp="1"/>
          </p:cNvSpPr>
          <p:nvPr>
            <p:ph idx="1"/>
          </p:nvPr>
        </p:nvSpPr>
        <p:spPr/>
        <p:txBody>
          <a:bodyPr/>
          <a:lstStyle/>
          <a:p>
            <a:r>
              <a:rPr lang="zh-CN" altLang="en-US"/>
              <a:t>使用了字符串模糊查询，且通配符在第一个位置</a:t>
            </a:r>
            <a:endParaRPr lang="en-US" altLang="zh-CN"/>
          </a:p>
          <a:p>
            <a:r>
              <a:rPr lang="zh-CN" altLang="en-US"/>
              <a:t>对索引列使用了函数，此时可使用基于函数的索引</a:t>
            </a:r>
            <a:endParaRPr lang="en-US" altLang="zh-CN"/>
          </a:p>
          <a:p>
            <a:r>
              <a:rPr lang="zh-CN" altLang="en-US"/>
              <a:t>列值重复率高</a:t>
            </a:r>
            <a:r>
              <a:rPr lang="en-US" altLang="zh-CN"/>
              <a:t>(MySQL</a:t>
            </a:r>
            <a:r>
              <a:rPr lang="zh-CN" altLang="en-US"/>
              <a:t>总会使用索引，</a:t>
            </a:r>
            <a:r>
              <a:rPr lang="en-US" altLang="zh-CN"/>
              <a:t>Oracle</a:t>
            </a:r>
            <a:r>
              <a:rPr lang="zh-CN" altLang="en-US"/>
              <a:t>支持</a:t>
            </a:r>
            <a:r>
              <a:rPr lang="en-US" altLang="zh-CN"/>
              <a:t>)</a:t>
            </a:r>
            <a:endParaRPr lang="zh-CN" altLang="en-US"/>
          </a:p>
        </p:txBody>
      </p:sp>
    </p:spTree>
    <p:extLst>
      <p:ext uri="{BB962C8B-B14F-4D97-AF65-F5344CB8AC3E}">
        <p14:creationId xmlns:p14="http://schemas.microsoft.com/office/powerpoint/2010/main" val="1770233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2C47EF-7F33-4066-9F34-60E38DC6BFAD}"/>
              </a:ext>
            </a:extLst>
          </p:cNvPr>
          <p:cNvSpPr>
            <a:spLocks noGrp="1"/>
          </p:cNvSpPr>
          <p:nvPr>
            <p:ph type="title"/>
          </p:nvPr>
        </p:nvSpPr>
        <p:spPr/>
        <p:txBody>
          <a:bodyPr/>
          <a:lstStyle/>
          <a:p>
            <a:r>
              <a:rPr lang="zh-CN" altLang="en-US"/>
              <a:t>基于函数的索引</a:t>
            </a:r>
            <a:r>
              <a:rPr lang="en-US" altLang="zh-CN"/>
              <a:t>(8.0.13)</a:t>
            </a:r>
            <a:endParaRPr lang="zh-CN" altLang="en-US"/>
          </a:p>
        </p:txBody>
      </p:sp>
      <p:sp>
        <p:nvSpPr>
          <p:cNvPr id="3" name="内容占位符 2">
            <a:extLst>
              <a:ext uri="{FF2B5EF4-FFF2-40B4-BE49-F238E27FC236}">
                <a16:creationId xmlns:a16="http://schemas.microsoft.com/office/drawing/2014/main" id="{870D96B0-3C3B-4D53-8502-28F1222922AB}"/>
              </a:ext>
            </a:extLst>
          </p:cNvPr>
          <p:cNvSpPr>
            <a:spLocks noGrp="1"/>
          </p:cNvSpPr>
          <p:nvPr>
            <p:ph idx="1"/>
          </p:nvPr>
        </p:nvSpPr>
        <p:spPr/>
        <p:txBody>
          <a:bodyPr/>
          <a:lstStyle/>
          <a:p>
            <a:pPr marL="0" indent="0">
              <a:buNone/>
            </a:pPr>
            <a:r>
              <a:rPr lang="en-US" altLang="zh-CN" sz="2000"/>
              <a:t>create index idx_up_ename on emp((upper(ename)));</a:t>
            </a:r>
          </a:p>
          <a:p>
            <a:pPr marL="0" indent="0">
              <a:buNone/>
            </a:pPr>
            <a:r>
              <a:rPr lang="zh-CN" altLang="en-US">
                <a:latin typeface="KaiTi" panose="02010609060101010101" pitchFamily="49" charset="-122"/>
                <a:ea typeface="KaiTi" panose="02010609060101010101" pitchFamily="49" charset="-122"/>
              </a:rPr>
              <a:t>说明：注意函数外是两对括号。</a:t>
            </a:r>
            <a:endParaRPr lang="en-US" altLang="zh-CN">
              <a:latin typeface="KaiTi" panose="02010609060101010101" pitchFamily="49" charset="-122"/>
              <a:ea typeface="KaiTi" panose="02010609060101010101" pitchFamily="49" charset="-122"/>
            </a:endParaRPr>
          </a:p>
          <a:p>
            <a:pPr marL="0" indent="0">
              <a:buNone/>
            </a:pPr>
            <a:r>
              <a:rPr lang="en-US" altLang="zh-CN" sz="2000"/>
              <a:t>select * from emp where </a:t>
            </a:r>
            <a:r>
              <a:rPr lang="en-US" altLang="zh-CN" sz="2000" dirty="0"/>
              <a:t>upper(</a:t>
            </a:r>
            <a:r>
              <a:rPr lang="en-US" altLang="zh-CN" sz="2000" dirty="0" err="1"/>
              <a:t>ename</a:t>
            </a:r>
            <a:r>
              <a:rPr lang="en-US" altLang="zh-CN" sz="2000" dirty="0"/>
              <a:t>) = 'SMITH'</a:t>
            </a:r>
          </a:p>
          <a:p>
            <a:pPr marL="0" indent="0">
              <a:buNone/>
            </a:pPr>
            <a:endParaRPr lang="en-US" altLang="zh-CN" sz="2000" dirty="0"/>
          </a:p>
          <a:p>
            <a:pPr marL="0" indent="0">
              <a:buNone/>
            </a:pPr>
            <a:endParaRPr lang="zh-CN" altLang="en-US" dirty="0"/>
          </a:p>
        </p:txBody>
      </p:sp>
    </p:spTree>
    <p:extLst>
      <p:ext uri="{BB962C8B-B14F-4D97-AF65-F5344CB8AC3E}">
        <p14:creationId xmlns:p14="http://schemas.microsoft.com/office/powerpoint/2010/main" val="1288383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5960B9-963F-4697-A97E-708449A7152F}"/>
              </a:ext>
            </a:extLst>
          </p:cNvPr>
          <p:cNvSpPr>
            <a:spLocks noGrp="1"/>
          </p:cNvSpPr>
          <p:nvPr>
            <p:ph type="title"/>
          </p:nvPr>
        </p:nvSpPr>
        <p:spPr/>
        <p:txBody>
          <a:bodyPr/>
          <a:lstStyle/>
          <a:p>
            <a:r>
              <a:rPr lang="zh-CN" altLang="en-US"/>
              <a:t>创建大表脚本</a:t>
            </a:r>
            <a:r>
              <a:rPr lang="en-US" altLang="zh-CN"/>
              <a:t>1</a:t>
            </a:r>
            <a:endParaRPr lang="zh-CN" altLang="en-US"/>
          </a:p>
        </p:txBody>
      </p:sp>
      <p:sp>
        <p:nvSpPr>
          <p:cNvPr id="3" name="内容占位符 2">
            <a:extLst>
              <a:ext uri="{FF2B5EF4-FFF2-40B4-BE49-F238E27FC236}">
                <a16:creationId xmlns:a16="http://schemas.microsoft.com/office/drawing/2014/main" id="{21B0D8CF-D3D2-4ECB-A2D6-F4B1962216A2}"/>
              </a:ext>
            </a:extLst>
          </p:cNvPr>
          <p:cNvSpPr>
            <a:spLocks noGrp="1"/>
          </p:cNvSpPr>
          <p:nvPr>
            <p:ph idx="1"/>
          </p:nvPr>
        </p:nvSpPr>
        <p:spPr/>
        <p:txBody>
          <a:bodyPr/>
          <a:lstStyle/>
          <a:p>
            <a:pPr marL="0" indent="0">
              <a:buNone/>
            </a:pPr>
            <a:r>
              <a:rPr lang="en-US" altLang="zh-CN" sz="1600"/>
              <a:t>delimiter /</a:t>
            </a:r>
          </a:p>
          <a:p>
            <a:pPr marL="0" indent="0">
              <a:buNone/>
            </a:pPr>
            <a:r>
              <a:rPr lang="en-US" altLang="zh-CN" sz="1600"/>
              <a:t>CREATE PROCEDURE big_table(cnt int)</a:t>
            </a:r>
          </a:p>
          <a:p>
            <a:pPr marL="0" indent="0">
              <a:buNone/>
            </a:pPr>
            <a:r>
              <a:rPr lang="en-US" altLang="zh-CN" sz="1600"/>
              <a:t>BEGIN</a:t>
            </a:r>
          </a:p>
          <a:p>
            <a:pPr marL="0" indent="0">
              <a:buNone/>
            </a:pPr>
            <a:r>
              <a:rPr lang="en-US" altLang="zh-CN" sz="1600"/>
              <a:t>    DECLARE i INT DEFAULT 1;</a:t>
            </a:r>
          </a:p>
          <a:p>
            <a:pPr marL="0" indent="0">
              <a:buNone/>
            </a:pPr>
            <a:r>
              <a:rPr lang="en-US" altLang="zh-CN" sz="1600"/>
              <a:t>    SET autocommit = 0;</a:t>
            </a:r>
          </a:p>
          <a:p>
            <a:pPr marL="0" indent="0">
              <a:buNone/>
            </a:pPr>
            <a:r>
              <a:rPr lang="en-US" altLang="zh-CN" sz="1600"/>
              <a:t>    DROP TABLE IF EXISTS big_table;</a:t>
            </a:r>
          </a:p>
          <a:p>
            <a:pPr marL="0" indent="0">
              <a:buNone/>
            </a:pPr>
            <a:r>
              <a:rPr lang="en-US" altLang="zh-CN" sz="1600"/>
              <a:t>    CREATE TABLE big_table(id1 INT PRIMARY KEY, id2 INT, data VARCHAR(30));</a:t>
            </a:r>
          </a:p>
          <a:p>
            <a:pPr marL="0" indent="0">
              <a:buNone/>
            </a:pPr>
            <a:r>
              <a:rPr lang="en-US" altLang="zh-CN" sz="1600"/>
              <a:t>    WHILE (i &lt;= cnt) DO</a:t>
            </a:r>
          </a:p>
          <a:p>
            <a:pPr marL="0" indent="0">
              <a:buNone/>
            </a:pPr>
            <a:r>
              <a:rPr lang="en-US" altLang="zh-CN" sz="1600"/>
              <a:t>        INSERT INTO big_table VALUES(i, i, CONCAT("record ", i));</a:t>
            </a:r>
          </a:p>
          <a:p>
            <a:pPr marL="0" indent="0">
              <a:buNone/>
            </a:pPr>
            <a:r>
              <a:rPr lang="en-US" altLang="zh-CN" sz="1600"/>
              <a:t>        SET i = i + 1;</a:t>
            </a:r>
          </a:p>
          <a:p>
            <a:pPr marL="0" indent="0">
              <a:buNone/>
            </a:pPr>
            <a:r>
              <a:rPr lang="en-US" altLang="zh-CN" sz="1600"/>
              <a:t>    END WHILE;</a:t>
            </a:r>
          </a:p>
          <a:p>
            <a:pPr marL="0" indent="0">
              <a:buNone/>
            </a:pPr>
            <a:r>
              <a:rPr lang="en-US" altLang="zh-CN" sz="1600"/>
              <a:t>    COMMIT;</a:t>
            </a:r>
          </a:p>
          <a:p>
            <a:pPr marL="0" indent="0">
              <a:buNone/>
            </a:pPr>
            <a:r>
              <a:rPr lang="en-US" altLang="zh-CN" sz="1600"/>
              <a:t>    SET autocommit = 1;</a:t>
            </a:r>
          </a:p>
          <a:p>
            <a:pPr marL="0" indent="0">
              <a:buNone/>
            </a:pPr>
            <a:r>
              <a:rPr lang="en-US" altLang="zh-CN" sz="1600"/>
              <a:t>END;</a:t>
            </a:r>
          </a:p>
          <a:p>
            <a:pPr marL="0" indent="0">
              <a:buNone/>
            </a:pPr>
            <a:r>
              <a:rPr lang="en-US" altLang="zh-CN" sz="1600"/>
              <a:t>/</a:t>
            </a:r>
          </a:p>
          <a:p>
            <a:pPr marL="0" indent="0">
              <a:buNone/>
            </a:pPr>
            <a:r>
              <a:rPr lang="en-US" altLang="zh-CN" sz="1600"/>
              <a:t>delimiter ;</a:t>
            </a:r>
          </a:p>
          <a:p>
            <a:pPr marL="0" indent="0">
              <a:buNone/>
            </a:pPr>
            <a:endParaRPr lang="zh-CN" altLang="en-US" sz="1600"/>
          </a:p>
        </p:txBody>
      </p:sp>
    </p:spTree>
    <p:extLst>
      <p:ext uri="{BB962C8B-B14F-4D97-AF65-F5344CB8AC3E}">
        <p14:creationId xmlns:p14="http://schemas.microsoft.com/office/powerpoint/2010/main" val="79194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56200A-3B08-414B-A7BC-9A3EE8E4F280}"/>
              </a:ext>
            </a:extLst>
          </p:cNvPr>
          <p:cNvSpPr>
            <a:spLocks noGrp="1"/>
          </p:cNvSpPr>
          <p:nvPr>
            <p:ph type="title"/>
          </p:nvPr>
        </p:nvSpPr>
        <p:spPr/>
        <p:txBody>
          <a:bodyPr/>
          <a:lstStyle/>
          <a:p>
            <a:r>
              <a:rPr lang="zh-CN" altLang="en-US"/>
              <a:t>使用索引</a:t>
            </a:r>
            <a:r>
              <a:rPr lang="en-US" altLang="zh-CN"/>
              <a:t>-</a:t>
            </a:r>
            <a:r>
              <a:rPr lang="zh-CN" altLang="en-US"/>
              <a:t>恰当设计查询条件</a:t>
            </a:r>
          </a:p>
        </p:txBody>
      </p:sp>
      <p:sp>
        <p:nvSpPr>
          <p:cNvPr id="3" name="内容占位符 2">
            <a:extLst>
              <a:ext uri="{FF2B5EF4-FFF2-40B4-BE49-F238E27FC236}">
                <a16:creationId xmlns:a16="http://schemas.microsoft.com/office/drawing/2014/main" id="{355F6871-A4C7-4989-B60C-4C54551EA93E}"/>
              </a:ext>
            </a:extLst>
          </p:cNvPr>
          <p:cNvSpPr>
            <a:spLocks noGrp="1"/>
          </p:cNvSpPr>
          <p:nvPr>
            <p:ph idx="1"/>
          </p:nvPr>
        </p:nvSpPr>
        <p:spPr/>
        <p:txBody>
          <a:bodyPr/>
          <a:lstStyle/>
          <a:p>
            <a:r>
              <a:rPr lang="en-US" altLang="zh-CN"/>
              <a:t>WHERE mycol * 2 &lt; 4           =&gt;  WHERE mycol &lt; 4 / 2</a:t>
            </a:r>
          </a:p>
          <a:p>
            <a:r>
              <a:rPr lang="en-US" altLang="zh-CN"/>
              <a:t>WHERE YEAR(date_col) &lt; 1990   =&gt;  WHERE date_col &lt; '1990-01-01'</a:t>
            </a:r>
          </a:p>
          <a:p>
            <a:r>
              <a:rPr lang="zh-CN" altLang="en-US"/>
              <a:t>避免自动类型转换：</a:t>
            </a:r>
            <a:r>
              <a:rPr lang="en-US" altLang="zh-CN"/>
              <a:t>num_col = '5'</a:t>
            </a:r>
            <a:endParaRPr lang="zh-CN" altLang="en-US"/>
          </a:p>
        </p:txBody>
      </p:sp>
    </p:spTree>
    <p:extLst>
      <p:ext uri="{BB962C8B-B14F-4D97-AF65-F5344CB8AC3E}">
        <p14:creationId xmlns:p14="http://schemas.microsoft.com/office/powerpoint/2010/main" val="3390925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AB604-E578-42A1-80B2-9E860148B168}"/>
              </a:ext>
            </a:extLst>
          </p:cNvPr>
          <p:cNvSpPr>
            <a:spLocks noGrp="1"/>
          </p:cNvSpPr>
          <p:nvPr>
            <p:ph type="title"/>
          </p:nvPr>
        </p:nvSpPr>
        <p:spPr/>
        <p:txBody>
          <a:bodyPr/>
          <a:lstStyle/>
          <a:p>
            <a:r>
              <a:rPr lang="zh-CN" altLang="en-US"/>
              <a:t>创建大表脚本</a:t>
            </a:r>
            <a:r>
              <a:rPr lang="en-US" altLang="zh-CN"/>
              <a:t>2</a:t>
            </a:r>
            <a:endParaRPr lang="zh-CN" altLang="en-US"/>
          </a:p>
        </p:txBody>
      </p:sp>
      <p:sp>
        <p:nvSpPr>
          <p:cNvPr id="3" name="内容占位符 2">
            <a:extLst>
              <a:ext uri="{FF2B5EF4-FFF2-40B4-BE49-F238E27FC236}">
                <a16:creationId xmlns:a16="http://schemas.microsoft.com/office/drawing/2014/main" id="{756334ED-7A41-4A1B-98D7-82BC400B2D51}"/>
              </a:ext>
            </a:extLst>
          </p:cNvPr>
          <p:cNvSpPr>
            <a:spLocks noGrp="1"/>
          </p:cNvSpPr>
          <p:nvPr>
            <p:ph idx="1"/>
          </p:nvPr>
        </p:nvSpPr>
        <p:spPr/>
        <p:txBody>
          <a:bodyPr/>
          <a:lstStyle/>
          <a:p>
            <a:pPr marL="0" indent="0">
              <a:buNone/>
            </a:pPr>
            <a:r>
              <a:rPr lang="en-US" altLang="zh-CN" sz="1400"/>
              <a:t>create procedure big_table(cnt int)</a:t>
            </a:r>
          </a:p>
          <a:p>
            <a:pPr marL="0" indent="0">
              <a:buNone/>
            </a:pPr>
            <a:r>
              <a:rPr lang="en-US" altLang="zh-CN" sz="1400"/>
              <a:t>begin</a:t>
            </a:r>
          </a:p>
          <a:p>
            <a:pPr marL="0" indent="0">
              <a:buNone/>
            </a:pPr>
            <a:r>
              <a:rPr lang="en-US" altLang="zh-CN" sz="1400"/>
              <a:t>    declare i int default 1;</a:t>
            </a:r>
          </a:p>
          <a:p>
            <a:pPr marL="0" indent="0">
              <a:buNone/>
            </a:pPr>
            <a:r>
              <a:rPr lang="en-US" altLang="zh-CN" sz="1400"/>
              <a:t>    set autocommit = 0;</a:t>
            </a:r>
          </a:p>
          <a:p>
            <a:pPr marL="0" indent="0">
              <a:buNone/>
            </a:pPr>
            <a:r>
              <a:rPr lang="en-US" altLang="zh-CN" sz="1400"/>
              <a:t>    drop table if exists big_table;</a:t>
            </a:r>
          </a:p>
          <a:p>
            <a:pPr marL="0" indent="0">
              <a:buNone/>
            </a:pPr>
            <a:r>
              <a:rPr lang="en-US" altLang="zh-CN" sz="1400"/>
              <a:t>    create table big_table(id1 bigint primary key, id2 bigint, data char(100));</a:t>
            </a:r>
          </a:p>
          <a:p>
            <a:pPr marL="0" indent="0">
              <a:buNone/>
            </a:pPr>
            <a:r>
              <a:rPr lang="en-US" altLang="zh-CN" sz="1400"/>
              <a:t>    while (i &lt;= cnt) do</a:t>
            </a:r>
          </a:p>
          <a:p>
            <a:pPr marL="0" indent="0">
              <a:buNone/>
            </a:pPr>
            <a:r>
              <a:rPr lang="en-US" altLang="zh-CN" sz="1400"/>
              <a:t>        insert into big_table(id1, id2, data) values</a:t>
            </a:r>
          </a:p>
          <a:p>
            <a:pPr marL="0" indent="0">
              <a:buNone/>
            </a:pPr>
            <a:r>
              <a:rPr lang="en-US" altLang="zh-CN" sz="1400"/>
              <a:t>        (i, i, concat('rec ', i)), (i + 1, i + 1, concat('rec ', i +  1)), (i + 2, i + 2, concat('rec ', i +  2)), </a:t>
            </a:r>
          </a:p>
          <a:p>
            <a:pPr marL="0" indent="0">
              <a:buNone/>
            </a:pPr>
            <a:r>
              <a:rPr lang="en-US" altLang="zh-CN" sz="1400"/>
              <a:t>        (i + 3, i + 3, concat('rec ', i + 3)), (i + 4, i + 4, concat('rec ', i + 4)), (i + 5, i + 5, concat('rec ', i + 5)),</a:t>
            </a:r>
          </a:p>
          <a:p>
            <a:pPr marL="0" indent="0">
              <a:buNone/>
            </a:pPr>
            <a:r>
              <a:rPr lang="en-US" altLang="zh-CN" sz="1400"/>
              <a:t>        (i + 6, i + 6, concat('rec ', i + 6)), (i + 7, i + 7, concat('rec ', i + 7)), (i + 8, i + 8, concat('rec ', i + 8)),</a:t>
            </a:r>
          </a:p>
          <a:p>
            <a:pPr marL="0" indent="0">
              <a:buNone/>
            </a:pPr>
            <a:r>
              <a:rPr lang="en-US" altLang="zh-CN" sz="1400"/>
              <a:t>        (i + 9, i + 9, concat('rec ', i + 9));</a:t>
            </a:r>
          </a:p>
          <a:p>
            <a:pPr marL="0" indent="0">
              <a:buNone/>
            </a:pPr>
            <a:r>
              <a:rPr lang="en-US" altLang="zh-CN" sz="1400"/>
              <a:t>        set i = i + 10;</a:t>
            </a:r>
          </a:p>
          <a:p>
            <a:pPr marL="0" indent="0">
              <a:buNone/>
            </a:pPr>
            <a:r>
              <a:rPr lang="en-US" altLang="zh-CN" sz="1400"/>
              <a:t>    end while;</a:t>
            </a:r>
          </a:p>
          <a:p>
            <a:pPr marL="0" indent="0">
              <a:buNone/>
            </a:pPr>
            <a:r>
              <a:rPr lang="en-US" altLang="zh-CN" sz="1400"/>
              <a:t>    commit;</a:t>
            </a:r>
          </a:p>
          <a:p>
            <a:pPr marL="0" indent="0">
              <a:buNone/>
            </a:pPr>
            <a:r>
              <a:rPr lang="en-US" altLang="zh-CN" sz="1400"/>
              <a:t>    set autocommit = 1;</a:t>
            </a:r>
          </a:p>
          <a:p>
            <a:pPr marL="0" indent="0">
              <a:buNone/>
            </a:pPr>
            <a:r>
              <a:rPr lang="en-US" altLang="zh-CN" sz="1400"/>
              <a:t>end;</a:t>
            </a:r>
            <a:endParaRPr lang="zh-CN" altLang="en-US" sz="1400"/>
          </a:p>
        </p:txBody>
      </p:sp>
    </p:spTree>
    <p:extLst>
      <p:ext uri="{BB962C8B-B14F-4D97-AF65-F5344CB8AC3E}">
        <p14:creationId xmlns:p14="http://schemas.microsoft.com/office/powerpoint/2010/main" val="97723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7A881A-A6CC-4641-B29C-E7D508252953}"/>
              </a:ext>
            </a:extLst>
          </p:cNvPr>
          <p:cNvSpPr>
            <a:spLocks noGrp="1"/>
          </p:cNvSpPr>
          <p:nvPr>
            <p:ph type="title"/>
          </p:nvPr>
        </p:nvSpPr>
        <p:spPr/>
        <p:txBody>
          <a:bodyPr/>
          <a:lstStyle/>
          <a:p>
            <a:r>
              <a:rPr lang="zh-CN" altLang="en-US"/>
              <a:t>脚本</a:t>
            </a:r>
            <a:r>
              <a:rPr lang="en-US" altLang="zh-CN"/>
              <a:t>2</a:t>
            </a:r>
            <a:r>
              <a:rPr lang="zh-CN" altLang="en-US"/>
              <a:t>的基本数据</a:t>
            </a:r>
          </a:p>
        </p:txBody>
      </p:sp>
      <p:sp>
        <p:nvSpPr>
          <p:cNvPr id="3" name="内容占位符 2">
            <a:extLst>
              <a:ext uri="{FF2B5EF4-FFF2-40B4-BE49-F238E27FC236}">
                <a16:creationId xmlns:a16="http://schemas.microsoft.com/office/drawing/2014/main" id="{1D98EA06-883E-432F-B473-980CE30E0F5A}"/>
              </a:ext>
            </a:extLst>
          </p:cNvPr>
          <p:cNvSpPr>
            <a:spLocks noGrp="1"/>
          </p:cNvSpPr>
          <p:nvPr>
            <p:ph idx="1"/>
          </p:nvPr>
        </p:nvSpPr>
        <p:spPr/>
        <p:txBody>
          <a:bodyPr/>
          <a:lstStyle/>
          <a:p>
            <a:r>
              <a:rPr lang="zh-CN" altLang="en-US"/>
              <a:t>基本配置参数</a:t>
            </a:r>
            <a:endParaRPr lang="en-US" altLang="zh-CN"/>
          </a:p>
          <a:p>
            <a:pPr lvl="1"/>
            <a:r>
              <a:rPr lang="zh-CN" altLang="en-US"/>
              <a:t>物理内存：</a:t>
            </a:r>
            <a:r>
              <a:rPr lang="en-US" altLang="zh-CN"/>
              <a:t>4.6G</a:t>
            </a:r>
          </a:p>
          <a:p>
            <a:pPr lvl="1"/>
            <a:r>
              <a:rPr lang="en-US" altLang="zh-CN"/>
              <a:t>innodb_buffer_pool_size 2G</a:t>
            </a:r>
          </a:p>
          <a:p>
            <a:pPr lvl="1"/>
            <a:r>
              <a:rPr lang="en-US" altLang="zh-CN"/>
              <a:t>innodb_sort_buffer_size 64M</a:t>
            </a:r>
          </a:p>
          <a:p>
            <a:pPr lvl="1"/>
            <a:r>
              <a:rPr lang="en-US" altLang="zh-CN"/>
              <a:t>sort_buffer_size 128M</a:t>
            </a:r>
          </a:p>
          <a:p>
            <a:r>
              <a:rPr lang="zh-CN" altLang="en-US"/>
              <a:t>添加</a:t>
            </a:r>
            <a:r>
              <a:rPr lang="en-US" altLang="zh-CN"/>
              <a:t>8000</a:t>
            </a:r>
            <a:r>
              <a:rPr lang="zh-CN" altLang="en-US"/>
              <a:t>万行的时间：</a:t>
            </a:r>
            <a:r>
              <a:rPr lang="en-US" altLang="zh-CN"/>
              <a:t>15 min 53.80 sec</a:t>
            </a:r>
          </a:p>
          <a:p>
            <a:r>
              <a:rPr lang="zh-CN" altLang="en-US"/>
              <a:t>索引创建前后，数据文件</a:t>
            </a:r>
            <a:r>
              <a:rPr lang="en-US" altLang="zh-CN"/>
              <a:t>big_table.idb</a:t>
            </a:r>
            <a:r>
              <a:rPr lang="zh-CN" altLang="en-US"/>
              <a:t>大小：</a:t>
            </a:r>
            <a:r>
              <a:rPr lang="en-US" altLang="zh-CN"/>
              <a:t>12G/14G</a:t>
            </a:r>
          </a:p>
          <a:p>
            <a:r>
              <a:rPr lang="zh-CN" altLang="en-US"/>
              <a:t>以</a:t>
            </a:r>
            <a:r>
              <a:rPr lang="en-US" altLang="zh-CN"/>
              <a:t>id2</a:t>
            </a:r>
            <a:r>
              <a:rPr lang="zh-CN" altLang="en-US"/>
              <a:t>作为条件的查询时间：</a:t>
            </a:r>
            <a:r>
              <a:rPr lang="en-US" altLang="zh-CN"/>
              <a:t> 38.34 sec</a:t>
            </a:r>
          </a:p>
          <a:p>
            <a:pPr marL="0" indent="0">
              <a:buNone/>
            </a:pPr>
            <a:r>
              <a:rPr lang="en-US" altLang="zh-CN" sz="1600"/>
              <a:t>mysql&gt; select * from big_table where id2 = 100;</a:t>
            </a:r>
          </a:p>
          <a:p>
            <a:pPr marL="0" indent="0">
              <a:buNone/>
            </a:pPr>
            <a:r>
              <a:rPr lang="en-US" altLang="zh-CN" sz="1600"/>
              <a:t>+-----+------+---------+</a:t>
            </a:r>
          </a:p>
          <a:p>
            <a:pPr marL="0" indent="0">
              <a:buNone/>
            </a:pPr>
            <a:r>
              <a:rPr lang="en-US" altLang="zh-CN" sz="1600"/>
              <a:t>| id1 | id2  | data    |</a:t>
            </a:r>
          </a:p>
          <a:p>
            <a:pPr marL="0" indent="0">
              <a:buNone/>
            </a:pPr>
            <a:r>
              <a:rPr lang="en-US" altLang="zh-CN" sz="1600"/>
              <a:t>+-----+------+---------+</a:t>
            </a:r>
          </a:p>
          <a:p>
            <a:pPr marL="0" indent="0">
              <a:buNone/>
            </a:pPr>
            <a:r>
              <a:rPr lang="en-US" altLang="zh-CN" sz="1600"/>
              <a:t>| 100 |  100 | rec 100 |</a:t>
            </a:r>
          </a:p>
          <a:p>
            <a:pPr marL="0" indent="0">
              <a:buNone/>
            </a:pPr>
            <a:r>
              <a:rPr lang="en-US" altLang="zh-CN" sz="1600"/>
              <a:t>+-----+------+---------+</a:t>
            </a:r>
          </a:p>
          <a:p>
            <a:pPr marL="0" indent="0">
              <a:buNone/>
            </a:pPr>
            <a:r>
              <a:rPr lang="en-US" altLang="zh-CN" sz="1600"/>
              <a:t>1 row in set (38.34 sec)</a:t>
            </a:r>
          </a:p>
          <a:p>
            <a:endParaRPr lang="zh-CN" altLang="en-US"/>
          </a:p>
        </p:txBody>
      </p:sp>
    </p:spTree>
    <p:extLst>
      <p:ext uri="{BB962C8B-B14F-4D97-AF65-F5344CB8AC3E}">
        <p14:creationId xmlns:p14="http://schemas.microsoft.com/office/powerpoint/2010/main" val="405220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影响数据查询速度的主要因素</a:t>
            </a:r>
          </a:p>
        </p:txBody>
      </p:sp>
      <p:sp>
        <p:nvSpPr>
          <p:cNvPr id="3" name="内容占位符 2"/>
          <p:cNvSpPr>
            <a:spLocks noGrp="1"/>
          </p:cNvSpPr>
          <p:nvPr>
            <p:ph idx="1"/>
          </p:nvPr>
        </p:nvSpPr>
        <p:spPr>
          <a:xfrm>
            <a:off x="609600" y="980728"/>
            <a:ext cx="10972800" cy="5390338"/>
          </a:xfrm>
        </p:spPr>
        <p:txBody>
          <a:bodyPr/>
          <a:lstStyle/>
          <a:p>
            <a:r>
              <a:rPr lang="zh-CN" altLang="en-US" sz="2000" dirty="0"/>
              <a:t>耗费时间的操作</a:t>
            </a:r>
            <a:endParaRPr lang="en-US" altLang="zh-CN" sz="2000" dirty="0"/>
          </a:p>
          <a:p>
            <a:pPr lvl="1"/>
            <a:r>
              <a:rPr lang="en-US" altLang="zh-CN" sz="1800" dirty="0"/>
              <a:t>CPU</a:t>
            </a:r>
            <a:r>
              <a:rPr lang="zh-CN" altLang="en-US" sz="1800" dirty="0"/>
              <a:t>处理</a:t>
            </a:r>
            <a:endParaRPr lang="en-US" altLang="zh-CN" sz="1800" dirty="0"/>
          </a:p>
          <a:p>
            <a:pPr lvl="1"/>
            <a:r>
              <a:rPr lang="zh-CN" altLang="en-US" sz="1800" dirty="0"/>
              <a:t>内存处理</a:t>
            </a:r>
            <a:endParaRPr lang="en-US" altLang="zh-CN" sz="1800" dirty="0"/>
          </a:p>
          <a:p>
            <a:pPr lvl="1"/>
            <a:r>
              <a:rPr lang="zh-CN" altLang="en-US" sz="1800" b="1" dirty="0"/>
              <a:t>读取磁盘次数</a:t>
            </a:r>
            <a:endParaRPr lang="en-US" altLang="zh-CN" sz="1800" b="1" dirty="0"/>
          </a:p>
          <a:p>
            <a:r>
              <a:rPr lang="zh-CN" altLang="en-US" sz="2000" dirty="0"/>
              <a:t>读取磁盘的单位</a:t>
            </a:r>
            <a:endParaRPr lang="en-US" altLang="zh-CN" sz="2000" dirty="0"/>
          </a:p>
          <a:p>
            <a:pPr lvl="1"/>
            <a:r>
              <a:rPr lang="zh-CN" altLang="en-US" sz="1800" dirty="0"/>
              <a:t>数据页</a:t>
            </a:r>
            <a:endParaRPr lang="en-US" altLang="zh-CN" sz="1800" dirty="0"/>
          </a:p>
          <a:p>
            <a:pPr lvl="1"/>
            <a:r>
              <a:rPr lang="zh-CN" altLang="en-US" sz="1800" dirty="0"/>
              <a:t>读取磁盘的次数 </a:t>
            </a:r>
            <a:r>
              <a:rPr lang="en-US" altLang="zh-CN" sz="1800" dirty="0"/>
              <a:t>= </a:t>
            </a:r>
            <a:r>
              <a:rPr lang="zh-CN" altLang="en-US" sz="1800" dirty="0"/>
              <a:t>读取的数据页数</a:t>
            </a:r>
            <a:endParaRPr lang="en-US" altLang="zh-CN" sz="1800" dirty="0"/>
          </a:p>
          <a:p>
            <a:r>
              <a:rPr lang="zh-CN" altLang="en-US" sz="2000" dirty="0"/>
              <a:t>读取磁盘时间的决定因素</a:t>
            </a:r>
            <a:endParaRPr lang="en-US" altLang="zh-CN" sz="2000" dirty="0"/>
          </a:p>
          <a:p>
            <a:pPr lvl="1"/>
            <a:r>
              <a:rPr lang="zh-CN" altLang="en-US" sz="1800" dirty="0"/>
              <a:t>磁盘读取时间 </a:t>
            </a:r>
            <a:r>
              <a:rPr lang="en-US" altLang="zh-CN" sz="1800" dirty="0"/>
              <a:t>= </a:t>
            </a:r>
            <a:r>
              <a:rPr lang="zh-CN" altLang="en-US" sz="1800" dirty="0"/>
              <a:t>读取的数据页数 </a:t>
            </a:r>
            <a:r>
              <a:rPr lang="en-US" altLang="zh-CN" sz="1800" dirty="0"/>
              <a:t>× </a:t>
            </a:r>
            <a:r>
              <a:rPr lang="zh-CN" altLang="en-US" sz="1800" dirty="0"/>
              <a:t>每个数据页平均读取时间</a:t>
            </a:r>
            <a:endParaRPr lang="en-US" altLang="zh-CN" sz="1800" dirty="0"/>
          </a:p>
          <a:p>
            <a:r>
              <a:rPr lang="en-US" altLang="zh-CN" sz="2000" dirty="0" err="1"/>
              <a:t>innodb_page_size</a:t>
            </a:r>
            <a:r>
              <a:rPr lang="zh-CN" altLang="en-US" sz="2000" dirty="0"/>
              <a:t>设置数据页大小，可以为</a:t>
            </a:r>
            <a:r>
              <a:rPr lang="en-US" altLang="zh-CN" sz="2000" dirty="0"/>
              <a:t>4kB</a:t>
            </a:r>
            <a:r>
              <a:rPr lang="zh-CN" altLang="en-US" sz="2000" dirty="0"/>
              <a:t>，</a:t>
            </a:r>
            <a:r>
              <a:rPr lang="en-US" altLang="zh-CN" sz="2000" dirty="0"/>
              <a:t>8kB</a:t>
            </a:r>
            <a:r>
              <a:rPr lang="zh-CN" altLang="en-US" sz="2000" dirty="0"/>
              <a:t>，</a:t>
            </a:r>
            <a:r>
              <a:rPr lang="en-US" altLang="zh-CN" sz="2000" dirty="0"/>
              <a:t>16kB</a:t>
            </a:r>
            <a:r>
              <a:rPr lang="zh-CN" altLang="en-US" sz="2000" dirty="0"/>
              <a:t>，默认为</a:t>
            </a:r>
            <a:r>
              <a:rPr lang="en-US" altLang="zh-CN" sz="2000" dirty="0"/>
              <a:t>16kB </a:t>
            </a:r>
          </a:p>
          <a:p>
            <a:pPr marL="457200" lvl="1" indent="0">
              <a:buNone/>
            </a:pPr>
            <a:r>
              <a:rPr lang="en-US" altLang="zh-CN" sz="1800" dirty="0"/>
              <a:t>mysql&gt; show variables like '</a:t>
            </a:r>
            <a:r>
              <a:rPr lang="en-US" altLang="zh-CN" sz="1800" dirty="0" err="1"/>
              <a:t>innodb_page_size</a:t>
            </a:r>
            <a:r>
              <a:rPr lang="en-US" altLang="zh-CN" sz="1800" dirty="0"/>
              <a:t>';</a:t>
            </a:r>
          </a:p>
          <a:p>
            <a:pPr marL="457200" lvl="1" indent="0">
              <a:buNone/>
            </a:pPr>
            <a:r>
              <a:rPr lang="en-US" altLang="zh-CN" sz="1800" dirty="0"/>
              <a:t>+------------------+-------+</a:t>
            </a:r>
          </a:p>
          <a:p>
            <a:pPr marL="457200" lvl="1" indent="0">
              <a:buNone/>
            </a:pPr>
            <a:r>
              <a:rPr lang="en-US" altLang="zh-CN" sz="1800" dirty="0"/>
              <a:t>| </a:t>
            </a:r>
            <a:r>
              <a:rPr lang="en-US" altLang="zh-CN" sz="1800" dirty="0" err="1"/>
              <a:t>Variable_name</a:t>
            </a:r>
            <a:r>
              <a:rPr lang="en-US" altLang="zh-CN" sz="1800" dirty="0"/>
              <a:t>    | Value |</a:t>
            </a:r>
          </a:p>
          <a:p>
            <a:pPr marL="457200" lvl="1" indent="0">
              <a:buNone/>
            </a:pPr>
            <a:r>
              <a:rPr lang="en-US" altLang="zh-CN" sz="1800" dirty="0"/>
              <a:t>+------------------+-------+</a:t>
            </a:r>
          </a:p>
          <a:p>
            <a:pPr marL="457200" lvl="1" indent="0">
              <a:buNone/>
            </a:pPr>
            <a:r>
              <a:rPr lang="en-US" altLang="zh-CN" sz="1800" dirty="0"/>
              <a:t>| </a:t>
            </a:r>
            <a:r>
              <a:rPr lang="en-US" altLang="zh-CN" sz="1800" dirty="0" err="1"/>
              <a:t>innodb_page_size</a:t>
            </a:r>
            <a:r>
              <a:rPr lang="en-US" altLang="zh-CN" sz="1800" dirty="0"/>
              <a:t> | 16384 |</a:t>
            </a:r>
          </a:p>
          <a:p>
            <a:pPr marL="457200" lvl="1" indent="0">
              <a:buNone/>
            </a:pPr>
            <a:r>
              <a:rPr lang="en-US" altLang="zh-CN" sz="1800" dirty="0"/>
              <a:t>+------------------+-------+</a:t>
            </a:r>
            <a:endParaRPr lang="zh-CN" altLang="en-US" sz="1800" dirty="0"/>
          </a:p>
          <a:p>
            <a:pPr lvl="1"/>
            <a:endParaRPr lang="zh-CN" altLang="en-US" b="1" dirty="0"/>
          </a:p>
        </p:txBody>
      </p:sp>
    </p:spTree>
    <p:extLst>
      <p:ext uri="{BB962C8B-B14F-4D97-AF65-F5344CB8AC3E}">
        <p14:creationId xmlns:p14="http://schemas.microsoft.com/office/powerpoint/2010/main" val="2790793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创建主键约束后，表内行的存储方式</a:t>
            </a:r>
          </a:p>
        </p:txBody>
      </p:sp>
      <p:sp>
        <p:nvSpPr>
          <p:cNvPr id="3" name="内容占位符 2"/>
          <p:cNvSpPr>
            <a:spLocks noGrp="1"/>
          </p:cNvSpPr>
          <p:nvPr>
            <p:ph idx="1"/>
          </p:nvPr>
        </p:nvSpPr>
        <p:spPr/>
        <p:txBody>
          <a:bodyPr/>
          <a:lstStyle/>
          <a:p>
            <a:r>
              <a:rPr lang="zh-CN" altLang="en-US"/>
              <a:t>叶</a:t>
            </a:r>
            <a:r>
              <a:rPr lang="zh-CN" altLang="en-US" dirty="0"/>
              <a:t>节点内容</a:t>
            </a:r>
            <a:endParaRPr lang="en-US" altLang="zh-CN" dirty="0"/>
          </a:p>
          <a:p>
            <a:pPr lvl="1"/>
            <a:r>
              <a:rPr lang="zh-CN" altLang="en-US" dirty="0"/>
              <a:t>把行按照主键值从小到大排序</a:t>
            </a:r>
            <a:endParaRPr lang="en-US" altLang="zh-CN" dirty="0"/>
          </a:p>
          <a:p>
            <a:pPr lvl="1"/>
            <a:r>
              <a:rPr lang="zh-CN" altLang="en-US" dirty="0"/>
              <a:t>存入分到的数据页</a:t>
            </a:r>
            <a:endParaRPr lang="en-US" altLang="zh-CN" dirty="0"/>
          </a:p>
          <a:p>
            <a:r>
              <a:rPr lang="zh-CN" altLang="en-US" dirty="0"/>
              <a:t>分支节点内容</a:t>
            </a:r>
            <a:endParaRPr lang="en-US" altLang="zh-CN" dirty="0"/>
          </a:p>
          <a:p>
            <a:pPr lvl="1"/>
            <a:r>
              <a:rPr lang="zh-CN" altLang="zh-CN" dirty="0"/>
              <a:t>当叶节点数据</a:t>
            </a:r>
            <a:r>
              <a:rPr lang="zh-CN" altLang="en-US" dirty="0"/>
              <a:t>页</a:t>
            </a:r>
            <a:r>
              <a:rPr lang="zh-CN" altLang="zh-CN" dirty="0"/>
              <a:t>超过</a:t>
            </a:r>
            <a:r>
              <a:rPr lang="en-US" altLang="zh-CN" dirty="0"/>
              <a:t>1</a:t>
            </a:r>
            <a:r>
              <a:rPr lang="zh-CN" altLang="zh-CN" dirty="0"/>
              <a:t>个时，会</a:t>
            </a:r>
            <a:r>
              <a:rPr lang="zh-CN" altLang="en-US" dirty="0"/>
              <a:t>分配</a:t>
            </a:r>
            <a:r>
              <a:rPr lang="en-US" altLang="zh-CN" dirty="0"/>
              <a:t>1</a:t>
            </a:r>
            <a:r>
              <a:rPr lang="zh-CN" altLang="zh-CN" dirty="0"/>
              <a:t>个新</a:t>
            </a:r>
            <a:r>
              <a:rPr lang="zh-CN" altLang="en-US" dirty="0"/>
              <a:t>页作为</a:t>
            </a:r>
            <a:r>
              <a:rPr lang="zh-CN" altLang="zh-CN" dirty="0"/>
              <a:t>分支节点，</a:t>
            </a:r>
            <a:r>
              <a:rPr lang="zh-CN" altLang="zh-CN" b="1" dirty="0"/>
              <a:t>在其中存储其下层每个数据</a:t>
            </a:r>
            <a:r>
              <a:rPr lang="zh-CN" altLang="en-US" b="1" dirty="0"/>
              <a:t>页</a:t>
            </a:r>
            <a:r>
              <a:rPr lang="zh-CN" altLang="zh-CN" b="1" dirty="0"/>
              <a:t>的第一个</a:t>
            </a:r>
            <a:r>
              <a:rPr lang="zh-CN" altLang="en-US" b="1" dirty="0"/>
              <a:t>主键</a:t>
            </a:r>
            <a:r>
              <a:rPr lang="zh-CN" altLang="zh-CN" b="1" dirty="0"/>
              <a:t>值及此值所在的数据</a:t>
            </a:r>
            <a:r>
              <a:rPr lang="zh-CN" altLang="en-US" b="1" dirty="0"/>
              <a:t>页页</a:t>
            </a:r>
            <a:r>
              <a:rPr lang="zh-CN" altLang="zh-CN" b="1" dirty="0"/>
              <a:t>号。</a:t>
            </a:r>
            <a:endParaRPr lang="en-US" altLang="zh-CN" b="1" dirty="0"/>
          </a:p>
          <a:p>
            <a:pPr lvl="1"/>
            <a:r>
              <a:rPr lang="zh-CN" altLang="zh-CN" dirty="0"/>
              <a:t>若由于数据量增大，导致分支节点数据</a:t>
            </a:r>
            <a:r>
              <a:rPr lang="zh-CN" altLang="en-US" dirty="0"/>
              <a:t>页</a:t>
            </a:r>
            <a:r>
              <a:rPr lang="zh-CN" altLang="zh-CN" dirty="0"/>
              <a:t>又超过一个，则又会在上层产生一个分支节点，</a:t>
            </a:r>
            <a:r>
              <a:rPr lang="zh-CN" altLang="zh-CN" b="1" dirty="0"/>
              <a:t>这个数据块也是存储下层每个数据</a:t>
            </a:r>
            <a:r>
              <a:rPr lang="zh-CN" altLang="en-US" b="1" dirty="0"/>
              <a:t>页</a:t>
            </a:r>
            <a:r>
              <a:rPr lang="zh-CN" altLang="zh-CN" b="1" dirty="0"/>
              <a:t>的第</a:t>
            </a:r>
            <a:r>
              <a:rPr lang="en-US" altLang="zh-CN" b="1" dirty="0"/>
              <a:t>1</a:t>
            </a:r>
            <a:r>
              <a:rPr lang="zh-CN" altLang="zh-CN" b="1" dirty="0"/>
              <a:t>个值及此列值所在的数据块块号。</a:t>
            </a:r>
            <a:endParaRPr lang="en-US" altLang="zh-CN" b="1" dirty="0"/>
          </a:p>
          <a:p>
            <a:pPr lvl="1"/>
            <a:r>
              <a:rPr lang="zh-CN" altLang="zh-CN" dirty="0"/>
              <a:t>最上层分支节点总保持一个数据块</a:t>
            </a:r>
            <a:endParaRPr lang="en-US" altLang="zh-CN" dirty="0"/>
          </a:p>
          <a:p>
            <a:r>
              <a:rPr lang="zh-CN" altLang="en-US" b="1" dirty="0"/>
              <a:t>这个结构称为</a:t>
            </a:r>
            <a:r>
              <a:rPr lang="en-US" altLang="zh-CN" b="1"/>
              <a:t>B</a:t>
            </a:r>
            <a:r>
              <a:rPr lang="zh-CN" altLang="en-US" b="1"/>
              <a:t>树结构</a:t>
            </a:r>
            <a:endParaRPr lang="en-US" altLang="zh-CN" b="1"/>
          </a:p>
          <a:p>
            <a:r>
              <a:rPr lang="zh-CN" altLang="en-US"/>
              <a:t>若未创建主键，也没有</a:t>
            </a:r>
            <a:r>
              <a:rPr lang="en-US" altLang="zh-CN"/>
              <a:t>not null</a:t>
            </a:r>
            <a:r>
              <a:rPr lang="zh-CN" altLang="en-US"/>
              <a:t>的唯一约束，则</a:t>
            </a:r>
            <a:r>
              <a:rPr lang="en-US" altLang="zh-CN"/>
              <a:t>MySQL</a:t>
            </a:r>
            <a:r>
              <a:rPr lang="zh-CN" altLang="en-US"/>
              <a:t>会自动增加一个</a:t>
            </a:r>
            <a:r>
              <a:rPr lang="en-US" altLang="zh-CN"/>
              <a:t>6</a:t>
            </a:r>
            <a:r>
              <a:rPr lang="zh-CN" altLang="en-US"/>
              <a:t>字节的自增整型主键列，其值全局共享，即实例内所有表共享。</a:t>
            </a:r>
            <a:endParaRPr lang="en-US" altLang="zh-CN"/>
          </a:p>
          <a:p>
            <a:pPr lvl="1"/>
            <a:endParaRPr lang="zh-CN" altLang="en-US" b="1" dirty="0"/>
          </a:p>
          <a:p>
            <a:endParaRPr lang="zh-CN" altLang="en-US" dirty="0"/>
          </a:p>
        </p:txBody>
      </p:sp>
    </p:spTree>
    <p:extLst>
      <p:ext uri="{BB962C8B-B14F-4D97-AF65-F5344CB8AC3E}">
        <p14:creationId xmlns:p14="http://schemas.microsoft.com/office/powerpoint/2010/main" val="2149932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索引分类</a:t>
            </a:r>
            <a:r>
              <a:rPr lang="en-US" altLang="zh-CN"/>
              <a:t>(information_schema.innodb_indexes)</a:t>
            </a:r>
            <a:endParaRPr lang="zh-CN" altLang="en-US"/>
          </a:p>
        </p:txBody>
      </p:sp>
      <p:sp>
        <p:nvSpPr>
          <p:cNvPr id="3" name="内容占位符 2"/>
          <p:cNvSpPr>
            <a:spLocks noGrp="1"/>
          </p:cNvSpPr>
          <p:nvPr>
            <p:ph idx="1"/>
          </p:nvPr>
        </p:nvSpPr>
        <p:spPr>
          <a:xfrm>
            <a:off x="609600" y="1052736"/>
            <a:ext cx="10972800" cy="5318330"/>
          </a:xfrm>
        </p:spPr>
        <p:txBody>
          <a:bodyPr/>
          <a:lstStyle/>
          <a:p>
            <a:r>
              <a:rPr lang="en-US" altLang="zh-CN" dirty="0"/>
              <a:t>0 </a:t>
            </a:r>
            <a:r>
              <a:rPr lang="en-US" altLang="zh-CN"/>
              <a:t>= nonunique Secondary </a:t>
            </a:r>
            <a:r>
              <a:rPr lang="en-US" altLang="zh-CN" dirty="0"/>
              <a:t>Index</a:t>
            </a:r>
          </a:p>
          <a:p>
            <a:r>
              <a:rPr lang="en-US" altLang="zh-CN" dirty="0"/>
              <a:t>1 </a:t>
            </a:r>
            <a:r>
              <a:rPr lang="en-US" altLang="zh-CN"/>
              <a:t>= automatically generated clustered index (GEN_CLUST_INDEX) </a:t>
            </a:r>
            <a:endParaRPr lang="en-US" altLang="zh-CN" dirty="0"/>
          </a:p>
          <a:p>
            <a:r>
              <a:rPr lang="en-US" altLang="zh-CN" dirty="0"/>
              <a:t>2 </a:t>
            </a:r>
            <a:r>
              <a:rPr lang="en-US" altLang="zh-CN"/>
              <a:t>= Unique nonclustered  Index</a:t>
            </a:r>
            <a:endParaRPr lang="en-US" altLang="zh-CN" dirty="0"/>
          </a:p>
          <a:p>
            <a:r>
              <a:rPr lang="en-US" altLang="zh-CN" dirty="0"/>
              <a:t>3 = </a:t>
            </a:r>
            <a:r>
              <a:rPr lang="en-US" altLang="zh-CN"/>
              <a:t>Primary Index</a:t>
            </a:r>
          </a:p>
          <a:p>
            <a:r>
              <a:rPr lang="en-US" altLang="zh-CN"/>
              <a:t>32 = full-text index</a:t>
            </a:r>
          </a:p>
          <a:p>
            <a:r>
              <a:rPr lang="en-US" altLang="zh-CN"/>
              <a:t>64 = spatial index</a:t>
            </a:r>
          </a:p>
          <a:p>
            <a:r>
              <a:rPr lang="en-US" altLang="zh-CN"/>
              <a:t>128 = secondary index on a virtual generated column.</a:t>
            </a:r>
            <a:endParaRPr lang="en-US" altLang="zh-CN" dirty="0"/>
          </a:p>
          <a:p>
            <a:pPr marL="0" indent="0">
              <a:buNone/>
            </a:pPr>
            <a:r>
              <a:rPr lang="en-US" altLang="zh-CN" sz="1900"/>
              <a:t>mysql</a:t>
            </a:r>
            <a:r>
              <a:rPr lang="en-US" altLang="zh-CN" sz="1900" dirty="0"/>
              <a:t>&gt; select name, type from </a:t>
            </a:r>
            <a:r>
              <a:rPr lang="en-US" altLang="zh-CN" sz="1900" dirty="0" err="1"/>
              <a:t>innodb_indexes</a:t>
            </a:r>
            <a:endParaRPr lang="en-US" altLang="zh-CN" sz="1900" dirty="0"/>
          </a:p>
          <a:p>
            <a:pPr marL="0" indent="0">
              <a:buNone/>
            </a:pPr>
            <a:r>
              <a:rPr lang="en-US" altLang="zh-CN" sz="1900" dirty="0"/>
              <a:t>    -&gt; where </a:t>
            </a:r>
            <a:r>
              <a:rPr lang="en-US" altLang="zh-CN" sz="1900" dirty="0" err="1"/>
              <a:t>table_id</a:t>
            </a:r>
            <a:r>
              <a:rPr lang="en-US" altLang="zh-CN" sz="1900" dirty="0"/>
              <a:t> in(select </a:t>
            </a:r>
            <a:r>
              <a:rPr lang="en-US" altLang="zh-CN" sz="1900" dirty="0" err="1"/>
              <a:t>table_id</a:t>
            </a:r>
            <a:r>
              <a:rPr lang="en-US" altLang="zh-CN" sz="1900" dirty="0"/>
              <a:t> from </a:t>
            </a:r>
            <a:r>
              <a:rPr lang="en-US" altLang="zh-CN" sz="1900" dirty="0" err="1"/>
              <a:t>innodb_tables</a:t>
            </a:r>
            <a:r>
              <a:rPr lang="en-US" altLang="zh-CN" sz="1900" dirty="0"/>
              <a:t> where name like 'law/</a:t>
            </a:r>
            <a:r>
              <a:rPr lang="en-US" altLang="zh-CN" sz="1900" dirty="0" err="1"/>
              <a:t>emp</a:t>
            </a:r>
            <a:r>
              <a:rPr lang="en-US" altLang="zh-CN" sz="1900" dirty="0"/>
              <a:t>');</a:t>
            </a:r>
          </a:p>
          <a:p>
            <a:pPr marL="0" indent="0">
              <a:buNone/>
            </a:pPr>
            <a:r>
              <a:rPr lang="en-US" altLang="zh-CN" sz="1900" dirty="0"/>
              <a:t>+-----------+------+</a:t>
            </a:r>
          </a:p>
          <a:p>
            <a:pPr marL="0" indent="0">
              <a:buNone/>
            </a:pPr>
            <a:r>
              <a:rPr lang="en-US" altLang="zh-CN" sz="1900" dirty="0"/>
              <a:t>| name      | type |</a:t>
            </a:r>
          </a:p>
          <a:p>
            <a:pPr marL="0" indent="0">
              <a:buNone/>
            </a:pPr>
            <a:r>
              <a:rPr lang="en-US" altLang="zh-CN" sz="1900" dirty="0"/>
              <a:t>+-----------+------+</a:t>
            </a:r>
          </a:p>
          <a:p>
            <a:pPr marL="0" indent="0">
              <a:buNone/>
            </a:pPr>
            <a:r>
              <a:rPr lang="en-US" altLang="zh-CN" sz="1900" dirty="0"/>
              <a:t>| PRIMARY   |    3 |</a:t>
            </a:r>
          </a:p>
          <a:p>
            <a:pPr marL="0" indent="0">
              <a:buNone/>
            </a:pPr>
            <a:r>
              <a:rPr lang="en-US" altLang="zh-CN" sz="1900" dirty="0"/>
              <a:t>| </a:t>
            </a:r>
            <a:r>
              <a:rPr lang="en-US" altLang="zh-CN" sz="1900" dirty="0" err="1"/>
              <a:t>fk_deptno</a:t>
            </a:r>
            <a:r>
              <a:rPr lang="en-US" altLang="zh-CN" sz="1900" dirty="0"/>
              <a:t> |    0 |</a:t>
            </a:r>
          </a:p>
          <a:p>
            <a:pPr marL="0" indent="0">
              <a:buNone/>
            </a:pPr>
            <a:r>
              <a:rPr lang="en-US" altLang="zh-CN" sz="1900" dirty="0"/>
              <a:t>+-----------+------+</a:t>
            </a:r>
          </a:p>
          <a:p>
            <a:pPr marL="0" indent="0">
              <a:buNone/>
            </a:pPr>
            <a:r>
              <a:rPr lang="en-US" altLang="zh-CN" sz="1900" dirty="0"/>
              <a:t>2 rows in set (0.01 sec)</a:t>
            </a:r>
          </a:p>
          <a:p>
            <a:pPr marL="0" indent="0">
              <a:buNone/>
            </a:pPr>
            <a:endParaRPr lang="zh-CN" altLang="en-US" dirty="0"/>
          </a:p>
        </p:txBody>
      </p:sp>
    </p:spTree>
    <p:extLst>
      <p:ext uri="{BB962C8B-B14F-4D97-AF65-F5344CB8AC3E}">
        <p14:creationId xmlns:p14="http://schemas.microsoft.com/office/powerpoint/2010/main" val="118956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普通索引叶节点存储内容</a:t>
            </a:r>
          </a:p>
        </p:txBody>
      </p:sp>
      <p:sp>
        <p:nvSpPr>
          <p:cNvPr id="3" name="内容占位符 2"/>
          <p:cNvSpPr>
            <a:spLocks noGrp="1"/>
          </p:cNvSpPr>
          <p:nvPr>
            <p:ph idx="1"/>
          </p:nvPr>
        </p:nvSpPr>
        <p:spPr/>
        <p:txBody>
          <a:bodyPr/>
          <a:lstStyle/>
          <a:p>
            <a:r>
              <a:rPr lang="zh-CN" altLang="en-US" dirty="0"/>
              <a:t>排序后的索引列值及其所在记录的主键值</a:t>
            </a:r>
            <a:endParaRPr lang="en-US" altLang="zh-CN" dirty="0"/>
          </a:p>
          <a:p>
            <a:r>
              <a:rPr lang="en-US" altLang="zh-CN" dirty="0"/>
              <a:t>create index </a:t>
            </a:r>
            <a:r>
              <a:rPr lang="en-US" altLang="zh-CN" dirty="0" err="1"/>
              <a:t>idx</a:t>
            </a:r>
            <a:r>
              <a:rPr lang="en-US" altLang="zh-CN" dirty="0"/>
              <a:t> on </a:t>
            </a:r>
            <a:r>
              <a:rPr lang="en-US" altLang="zh-CN" dirty="0" err="1"/>
              <a:t>dept</a:t>
            </a:r>
            <a:r>
              <a:rPr lang="en-US" altLang="zh-CN" dirty="0"/>
              <a:t>(</a:t>
            </a:r>
            <a:r>
              <a:rPr lang="en-US" altLang="zh-CN" dirty="0" err="1"/>
              <a:t>dname</a:t>
            </a:r>
            <a:r>
              <a:rPr lang="en-US" altLang="zh-CN" dirty="0"/>
              <a:t>)</a:t>
            </a:r>
            <a:endParaRPr lang="zh-CN" altLang="en-US" dirty="0"/>
          </a:p>
          <a:p>
            <a:endParaRPr lang="zh-CN" altLang="en-US" dirty="0"/>
          </a:p>
        </p:txBody>
      </p:sp>
    </p:spTree>
    <p:extLst>
      <p:ext uri="{BB962C8B-B14F-4D97-AF65-F5344CB8AC3E}">
        <p14:creationId xmlns:p14="http://schemas.microsoft.com/office/powerpoint/2010/main" val="2259513210"/>
      </p:ext>
    </p:extLst>
  </p:cSld>
  <p:clrMapOvr>
    <a:masterClrMapping/>
  </p:clrMapOvr>
</p:sld>
</file>

<file path=ppt/theme/theme1.xml><?xml version="1.0" encoding="utf-8"?>
<a:theme xmlns:a="http://schemas.openxmlformats.org/drawingml/2006/main" name="Office 主题​​">
  <a:themeElements>
    <a:clrScheme name="自定义 1">
      <a:dk1>
        <a:srgbClr val="FFFF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奥斯汀">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精装书">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第一章 数据库技术基础3.0.potx" id="{0C4891AA-DFDA-423A-9AB5-40E3C2A9E7D8}" vid="{C2401741-280E-4530-B20C-76B9544EF2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6417</TotalTime>
  <Words>2939</Words>
  <Application>Microsoft Office PowerPoint</Application>
  <PresentationFormat>宽屏</PresentationFormat>
  <Paragraphs>284</Paragraphs>
  <Slides>30</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华文琥珀</vt:lpstr>
      <vt:lpstr>KaiTi</vt:lpstr>
      <vt:lpstr>KaiTi</vt:lpstr>
      <vt:lpstr>幼圆</vt:lpstr>
      <vt:lpstr>Arial</vt:lpstr>
      <vt:lpstr>Century Gothic</vt:lpstr>
      <vt:lpstr>Consolas</vt:lpstr>
      <vt:lpstr>Times New Roman</vt:lpstr>
      <vt:lpstr>Office 主题​​</vt:lpstr>
      <vt:lpstr>8</vt:lpstr>
      <vt:lpstr>索引解决的问题</vt:lpstr>
      <vt:lpstr>创建大表脚本1</vt:lpstr>
      <vt:lpstr>创建大表脚本2</vt:lpstr>
      <vt:lpstr>脚本2的基本数据</vt:lpstr>
      <vt:lpstr>影响数据查询速度的主要因素</vt:lpstr>
      <vt:lpstr>创建主键约束后，表内行的存储方式</vt:lpstr>
      <vt:lpstr>索引分类(information_schema.innodb_indexes)</vt:lpstr>
      <vt:lpstr>普通索引叶节点存储内容</vt:lpstr>
      <vt:lpstr>普通索引分支节点</vt:lpstr>
      <vt:lpstr>B树索引</vt:lpstr>
      <vt:lpstr>创建和删除索引</vt:lpstr>
      <vt:lpstr>约束和索引</vt:lpstr>
      <vt:lpstr>查询索引信息</vt:lpstr>
      <vt:lpstr>设置索引的可见性</vt:lpstr>
      <vt:lpstr>使用索引的情形</vt:lpstr>
      <vt:lpstr>explain-查看执行计划</vt:lpstr>
      <vt:lpstr>简单的执行计划</vt:lpstr>
      <vt:lpstr>简单的执行计划</vt:lpstr>
      <vt:lpstr>执行计划中的select_type</vt:lpstr>
      <vt:lpstr>type(access_type,json格式)</vt:lpstr>
      <vt:lpstr>Extra</vt:lpstr>
      <vt:lpstr>只访问索引的情况</vt:lpstr>
      <vt:lpstr>顺序访问索引不再排序</vt:lpstr>
      <vt:lpstr>group by使用索引</vt:lpstr>
      <vt:lpstr>distinct的处理方式与group by相似</vt:lpstr>
      <vt:lpstr>何时创建索引</vt:lpstr>
      <vt:lpstr>创建的索引何时不会使用</vt:lpstr>
      <vt:lpstr>基于函数的索引(8.0.13)</vt:lpstr>
      <vt:lpstr>使用索引-恰当设计查询条件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li aiwu</cp:lastModifiedBy>
  <cp:revision>1017</cp:revision>
  <dcterms:created xsi:type="dcterms:W3CDTF">2015-08-21T10:03:15Z</dcterms:created>
  <dcterms:modified xsi:type="dcterms:W3CDTF">2023-04-16T14:08:46Z</dcterms:modified>
</cp:coreProperties>
</file>